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8"/>
  </p:notesMasterIdLst>
  <p:sldIdLst>
    <p:sldId id="493" r:id="rId2"/>
    <p:sldId id="436" r:id="rId3"/>
    <p:sldId id="463" r:id="rId4"/>
    <p:sldId id="495" r:id="rId5"/>
    <p:sldId id="496" r:id="rId6"/>
    <p:sldId id="460" r:id="rId7"/>
    <p:sldId id="455" r:id="rId8"/>
    <p:sldId id="480" r:id="rId9"/>
    <p:sldId id="454" r:id="rId10"/>
    <p:sldId id="453" r:id="rId11"/>
    <p:sldId id="481" r:id="rId12"/>
    <p:sldId id="452" r:id="rId13"/>
    <p:sldId id="471" r:id="rId14"/>
    <p:sldId id="475" r:id="rId15"/>
    <p:sldId id="482" r:id="rId16"/>
    <p:sldId id="470" r:id="rId17"/>
    <p:sldId id="476" r:id="rId18"/>
    <p:sldId id="483" r:id="rId19"/>
    <p:sldId id="451" r:id="rId20"/>
    <p:sldId id="450" r:id="rId21"/>
    <p:sldId id="484" r:id="rId22"/>
    <p:sldId id="449" r:id="rId23"/>
    <p:sldId id="448" r:id="rId24"/>
    <p:sldId id="485" r:id="rId25"/>
    <p:sldId id="447" r:id="rId26"/>
    <p:sldId id="446" r:id="rId27"/>
    <p:sldId id="486" r:id="rId28"/>
    <p:sldId id="445" r:id="rId29"/>
    <p:sldId id="494" r:id="rId30"/>
    <p:sldId id="444" r:id="rId31"/>
    <p:sldId id="487" r:id="rId32"/>
    <p:sldId id="443" r:id="rId33"/>
    <p:sldId id="477" r:id="rId34"/>
    <p:sldId id="442" r:id="rId35"/>
    <p:sldId id="488" r:id="rId36"/>
    <p:sldId id="441" r:id="rId37"/>
    <p:sldId id="439" r:id="rId38"/>
    <p:sldId id="489" r:id="rId39"/>
    <p:sldId id="469" r:id="rId40"/>
    <p:sldId id="468" r:id="rId41"/>
    <p:sldId id="467" r:id="rId42"/>
    <p:sldId id="466" r:id="rId43"/>
    <p:sldId id="465" r:id="rId44"/>
    <p:sldId id="490" r:id="rId45"/>
    <p:sldId id="491" r:id="rId46"/>
    <p:sldId id="437" r:id="rId47"/>
  </p:sldIdLst>
  <p:sldSz cx="9144000" cy="5143500" type="screen16x9"/>
  <p:notesSz cx="6896100" cy="10033000"/>
  <p:embeddedFontLst>
    <p:embeddedFont>
      <p:font typeface="Source Sans Pro" panose="020B0604020202020204" charset="-94"/>
      <p:regular r:id="rId49"/>
      <p:bold r:id="rId50"/>
      <p:italic r:id="rId51"/>
      <p:boldItalic r:id="rId52"/>
    </p:embeddedFont>
    <p:embeddedFont>
      <p:font typeface="Montserrat" panose="020B060402020202020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8DB"/>
    <a:srgbClr val="F2B84B"/>
    <a:srgbClr val="6BC6D8"/>
    <a:srgbClr val="B3D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02FEF3-3285-4CFC-8900-48519BAB1418}">
  <a:tblStyle styleId="{C302FEF3-3285-4CFC-8900-48519BAB1418}"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727" autoAdjust="0"/>
  </p:normalViewPr>
  <p:slideViewPr>
    <p:cSldViewPr snapToGrid="0">
      <p:cViewPr varScale="1">
        <p:scale>
          <a:sx n="87" d="100"/>
          <a:sy n="87" d="100"/>
        </p:scale>
        <p:origin x="6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04775" y="752475"/>
            <a:ext cx="6686550" cy="3762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9611" y="4765675"/>
            <a:ext cx="5516879" cy="4514850"/>
          </a:xfrm>
          <a:prstGeom prst="rect">
            <a:avLst/>
          </a:prstGeom>
          <a:noFill/>
          <a:ln>
            <a:noFill/>
          </a:ln>
        </p:spPr>
        <p:txBody>
          <a:bodyPr lIns="96719" tIns="96719" rIns="96719" bIns="96719"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861276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04775" y="752475"/>
            <a:ext cx="6686550" cy="37623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9611" y="4765675"/>
            <a:ext cx="5516879" cy="4514850"/>
          </a:xfrm>
          <a:prstGeom prst="rect">
            <a:avLst/>
          </a:prstGeom>
        </p:spPr>
        <p:txBody>
          <a:bodyPr lIns="96719" tIns="96719" rIns="96719" bIns="96719" anchor="t" anchorCtr="0">
            <a:noAutofit/>
          </a:bodyPr>
          <a:lstStyle/>
          <a:p>
            <a:endParaRPr/>
          </a:p>
        </p:txBody>
      </p:sp>
    </p:spTree>
    <p:extLst>
      <p:ext uri="{BB962C8B-B14F-4D97-AF65-F5344CB8AC3E}">
        <p14:creationId xmlns:p14="http://schemas.microsoft.com/office/powerpoint/2010/main" val="2491002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p:nvPr/>
        </p:nvSpPr>
        <p:spPr>
          <a:xfrm>
            <a:off x="-25" y="0"/>
            <a:ext cx="9144000" cy="1312500"/>
          </a:xfrm>
          <a:prstGeom prst="rect">
            <a:avLst/>
          </a:prstGeom>
          <a:solidFill>
            <a:srgbClr val="00BEF2"/>
          </a:solidFill>
          <a:ln>
            <a:noFill/>
          </a:ln>
        </p:spPr>
        <p:txBody>
          <a:bodyPr lIns="91425" tIns="91425" rIns="91425" bIns="91425" anchor="ctr" anchorCtr="0">
            <a:noAutofit/>
          </a:bodyPr>
          <a:lstStyle/>
          <a:p>
            <a:pPr lvl="0">
              <a:spcBef>
                <a:spcPts val="0"/>
              </a:spcBef>
              <a:buNone/>
            </a:pPr>
            <a:endParaRPr/>
          </a:p>
        </p:txBody>
      </p:sp>
      <p:pic>
        <p:nvPicPr>
          <p:cNvPr id="26" name="Shape 26"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Shape 27"/>
          <p:cNvSpPr txBox="1">
            <a:spLocks noGrp="1"/>
          </p:cNvSpPr>
          <p:nvPr>
            <p:ph type="title"/>
          </p:nvPr>
        </p:nvSpPr>
        <p:spPr>
          <a:xfrm>
            <a:off x="1010200" y="648725"/>
            <a:ext cx="7131300" cy="671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1010200" y="1434950"/>
            <a:ext cx="7131300" cy="2780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7766425" y="648725"/>
            <a:ext cx="548700" cy="671399"/>
          </a:xfrm>
          <a:prstGeom prst="rect">
            <a:avLst/>
          </a:prstGeom>
        </p:spPr>
        <p:txBody>
          <a:bodyPr lIns="91425" tIns="91425" rIns="91425" bIns="91425" anchor="b" anchorCtr="0">
            <a:noAutofit/>
          </a:bodyPr>
          <a:lstStyle/>
          <a:p>
            <a:pPr lvl="0">
              <a:spcBef>
                <a:spcPts val="0"/>
              </a:spcBef>
              <a:buNone/>
            </a:pPr>
            <a:fld id="{00000000-1234-1234-1234-123412341234}" type="slidenum">
              <a:rPr lang="en"/>
              <a:t>‹#›</a:t>
            </a:fld>
            <a:endParaRPr lang="en"/>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p:nvPr/>
        </p:nvSpPr>
        <p:spPr>
          <a:xfrm>
            <a:off x="-25" y="1320125"/>
            <a:ext cx="9144000" cy="3823500"/>
          </a:xfrm>
          <a:prstGeom prst="rect">
            <a:avLst/>
          </a:prstGeom>
          <a:solidFill>
            <a:srgbClr val="00BEF2"/>
          </a:solidFill>
          <a:ln>
            <a:noFill/>
          </a:ln>
        </p:spPr>
        <p:txBody>
          <a:bodyPr lIns="91425" tIns="91425" rIns="91425" bIns="91425" anchor="ctr" anchorCtr="0">
            <a:noAutofit/>
          </a:bodyPr>
          <a:lstStyle/>
          <a:p>
            <a:pPr lvl="0">
              <a:spcBef>
                <a:spcPts val="0"/>
              </a:spcBef>
              <a:buNone/>
            </a:pPr>
            <a:endParaRPr/>
          </a:p>
        </p:txBody>
      </p:sp>
      <p:pic>
        <p:nvPicPr>
          <p:cNvPr id="20" name="Shape 20"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 name="Shape 21"/>
          <p:cNvSpPr txBox="1">
            <a:spLocks noGrp="1"/>
          </p:cNvSpPr>
          <p:nvPr>
            <p:ph type="body" idx="1"/>
          </p:nvPr>
        </p:nvSpPr>
        <p:spPr>
          <a:xfrm>
            <a:off x="1602475" y="1320125"/>
            <a:ext cx="5939100" cy="3175800"/>
          </a:xfrm>
          <a:prstGeom prst="rect">
            <a:avLst/>
          </a:prstGeom>
        </p:spPr>
        <p:txBody>
          <a:bodyPr lIns="91425" tIns="91425" rIns="91425" bIns="91425" anchor="ctr" anchorCtr="0"/>
          <a:lstStyle>
            <a:lvl1pPr lvl="0" algn="ctr" rtl="0">
              <a:spcBef>
                <a:spcPts val="0"/>
              </a:spcBef>
              <a:buClr>
                <a:srgbClr val="FFFFFF"/>
              </a:buClr>
              <a:defRPr i="1">
                <a:solidFill>
                  <a:srgbClr val="FFFFFF"/>
                </a:solidFill>
              </a:defRPr>
            </a:lvl1pPr>
            <a:lvl2pPr lvl="1" algn="ctr" rtl="0">
              <a:spcBef>
                <a:spcPts val="0"/>
              </a:spcBef>
              <a:buClr>
                <a:srgbClr val="FFFFFF"/>
              </a:buClr>
              <a:defRPr i="1">
                <a:solidFill>
                  <a:srgbClr val="FFFFFF"/>
                </a:solidFill>
              </a:defRPr>
            </a:lvl2pPr>
            <a:lvl3pPr lvl="2" algn="ctr" rtl="0">
              <a:spcBef>
                <a:spcPts val="0"/>
              </a:spcBef>
              <a:buClr>
                <a:srgbClr val="FFFFFF"/>
              </a:buClr>
              <a:defRPr i="1">
                <a:solidFill>
                  <a:srgbClr val="FFFFFF"/>
                </a:solidFill>
              </a:defRPr>
            </a:lvl3pPr>
            <a:lvl4pPr lvl="3" algn="ctr" rtl="0">
              <a:spcBef>
                <a:spcPts val="0"/>
              </a:spcBef>
              <a:buClr>
                <a:srgbClr val="FFFFFF"/>
              </a:buClr>
              <a:defRPr i="1">
                <a:solidFill>
                  <a:srgbClr val="FFFFFF"/>
                </a:solidFill>
              </a:defRPr>
            </a:lvl4pPr>
            <a:lvl5pPr lvl="4" algn="ctr" rtl="0">
              <a:spcBef>
                <a:spcPts val="0"/>
              </a:spcBef>
              <a:buClr>
                <a:srgbClr val="FFFFFF"/>
              </a:buClr>
              <a:defRPr i="1">
                <a:solidFill>
                  <a:srgbClr val="FFFFFF"/>
                </a:solidFill>
              </a:defRPr>
            </a:lvl5pPr>
            <a:lvl6pPr lvl="5" algn="ctr" rtl="0">
              <a:spcBef>
                <a:spcPts val="0"/>
              </a:spcBef>
              <a:buClr>
                <a:srgbClr val="FFFFFF"/>
              </a:buClr>
              <a:defRPr i="1">
                <a:solidFill>
                  <a:srgbClr val="FFFFFF"/>
                </a:solidFill>
              </a:defRPr>
            </a:lvl6pPr>
            <a:lvl7pPr lvl="6" algn="ctr" rtl="0">
              <a:spcBef>
                <a:spcPts val="0"/>
              </a:spcBef>
              <a:buClr>
                <a:srgbClr val="FFFFFF"/>
              </a:buClr>
              <a:defRPr i="1">
                <a:solidFill>
                  <a:srgbClr val="FFFFFF"/>
                </a:solidFill>
              </a:defRPr>
            </a:lvl7pPr>
            <a:lvl8pPr lvl="7" algn="ctr" rtl="0">
              <a:spcBef>
                <a:spcPts val="0"/>
              </a:spcBef>
              <a:buClr>
                <a:srgbClr val="FFFFFF"/>
              </a:buClr>
              <a:defRPr i="1">
                <a:solidFill>
                  <a:srgbClr val="FFFFFF"/>
                </a:solidFill>
              </a:defRPr>
            </a:lvl8pPr>
            <a:lvl9pPr lvl="8" algn="ctr">
              <a:spcBef>
                <a:spcPts val="0"/>
              </a:spcBef>
              <a:buClr>
                <a:srgbClr val="FFFFFF"/>
              </a:buClr>
              <a:defRPr i="1">
                <a:solidFill>
                  <a:srgbClr val="FFFFFF"/>
                </a:solidFill>
              </a:defRPr>
            </a:lvl9pPr>
          </a:lstStyle>
          <a:p>
            <a:endParaRPr dirty="0"/>
          </a:p>
        </p:txBody>
      </p:sp>
      <p:sp>
        <p:nvSpPr>
          <p:cNvPr id="22" name="Shape 22"/>
          <p:cNvSpPr txBox="1"/>
          <p:nvPr/>
        </p:nvSpPr>
        <p:spPr>
          <a:xfrm>
            <a:off x="3593400" y="468974"/>
            <a:ext cx="1957200" cy="653700"/>
          </a:xfrm>
          <a:prstGeom prst="rect">
            <a:avLst/>
          </a:prstGeom>
          <a:noFill/>
          <a:ln>
            <a:noFill/>
          </a:ln>
        </p:spPr>
        <p:txBody>
          <a:bodyPr lIns="91425" tIns="91425" rIns="91425" bIns="91425" anchor="t" anchorCtr="0">
            <a:noAutofit/>
          </a:bodyPr>
          <a:lstStyle/>
          <a:p>
            <a:pPr lvl="0" algn="ctr">
              <a:spcBef>
                <a:spcPts val="0"/>
              </a:spcBef>
              <a:buNone/>
            </a:pPr>
            <a:r>
              <a:rPr lang="en" sz="9600" dirty="0">
                <a:solidFill>
                  <a:srgbClr val="25516C"/>
                </a:solidFill>
                <a:latin typeface="Montserrat"/>
                <a:ea typeface="Montserrat"/>
                <a:cs typeface="Montserrat"/>
                <a:sym typeface="Montserrat"/>
              </a:rPr>
              <a:t>“</a:t>
            </a:r>
          </a:p>
        </p:txBody>
      </p:sp>
      <p:sp>
        <p:nvSpPr>
          <p:cNvPr id="23" name="Shape 23"/>
          <p:cNvSpPr txBox="1">
            <a:spLocks noGrp="1"/>
          </p:cNvSpPr>
          <p:nvPr>
            <p:ph type="sldNum" idx="12"/>
          </p:nvPr>
        </p:nvSpPr>
        <p:spPr>
          <a:xfrm>
            <a:off x="637950" y="0"/>
            <a:ext cx="7860600" cy="637800"/>
          </a:xfrm>
          <a:prstGeom prst="rect">
            <a:avLst/>
          </a:prstGeom>
        </p:spPr>
        <p:txBody>
          <a:bodyPr lIns="91425" tIns="91425" rIns="91425" bIns="91425" anchor="b" anchorCtr="0">
            <a:noAutofit/>
          </a:bodyPr>
          <a:lstStyle/>
          <a:p>
            <a:pPr lvl="0" algn="ctr" rtl="0">
              <a:spcBef>
                <a:spcPts val="0"/>
              </a:spcBef>
              <a:buNone/>
            </a:pPr>
            <a:fld id="{00000000-1234-1234-1234-123412341234}" type="slidenum">
              <a:rPr lang="en"/>
              <a:t>‹#›</a:t>
            </a:fld>
            <a:endParaRPr lang="en" dirty="0"/>
          </a:p>
        </p:txBody>
      </p:sp>
    </p:spTree>
    <p:extLst>
      <p:ext uri="{BB962C8B-B14F-4D97-AF65-F5344CB8AC3E}">
        <p14:creationId xmlns:p14="http://schemas.microsoft.com/office/powerpoint/2010/main" val="3801150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10200" y="648725"/>
            <a:ext cx="7131300" cy="671400"/>
          </a:xfrm>
          <a:prstGeom prst="rect">
            <a:avLst/>
          </a:prstGeom>
          <a:noFill/>
          <a:ln>
            <a:noFill/>
          </a:ln>
        </p:spPr>
        <p:txBody>
          <a:bodyPr lIns="91425" tIns="91425" rIns="91425" bIns="91425" anchor="b" anchorCtr="0"/>
          <a:lstStyle>
            <a:lvl1pPr lvl="0">
              <a:spcBef>
                <a:spcPts val="0"/>
              </a:spcBef>
              <a:buClr>
                <a:srgbClr val="FFFFFF"/>
              </a:buClr>
              <a:buFont typeface="Montserrat"/>
              <a:buNone/>
              <a:defRPr b="1">
                <a:solidFill>
                  <a:srgbClr val="FFFFFF"/>
                </a:solidFill>
                <a:latin typeface="Montserrat"/>
                <a:ea typeface="Montserrat"/>
                <a:cs typeface="Montserrat"/>
                <a:sym typeface="Montserrat"/>
              </a:defRPr>
            </a:lvl1pPr>
            <a:lvl2pPr lvl="1">
              <a:spcBef>
                <a:spcPts val="0"/>
              </a:spcBef>
              <a:buClr>
                <a:srgbClr val="FFFFFF"/>
              </a:buClr>
              <a:buFont typeface="Montserrat"/>
              <a:buNone/>
              <a:defRPr b="1">
                <a:solidFill>
                  <a:srgbClr val="FFFFFF"/>
                </a:solidFill>
                <a:latin typeface="Montserrat"/>
                <a:ea typeface="Montserrat"/>
                <a:cs typeface="Montserrat"/>
                <a:sym typeface="Montserrat"/>
              </a:defRPr>
            </a:lvl2pPr>
            <a:lvl3pPr lvl="2">
              <a:spcBef>
                <a:spcPts val="0"/>
              </a:spcBef>
              <a:buClr>
                <a:srgbClr val="FFFFFF"/>
              </a:buClr>
              <a:buFont typeface="Montserrat"/>
              <a:buNone/>
              <a:defRPr b="1">
                <a:solidFill>
                  <a:srgbClr val="FFFFFF"/>
                </a:solidFill>
                <a:latin typeface="Montserrat"/>
                <a:ea typeface="Montserrat"/>
                <a:cs typeface="Montserrat"/>
                <a:sym typeface="Montserrat"/>
              </a:defRPr>
            </a:lvl3pPr>
            <a:lvl4pPr lvl="3">
              <a:spcBef>
                <a:spcPts val="0"/>
              </a:spcBef>
              <a:buClr>
                <a:srgbClr val="FFFFFF"/>
              </a:buClr>
              <a:buFont typeface="Montserrat"/>
              <a:buNone/>
              <a:defRPr b="1">
                <a:solidFill>
                  <a:srgbClr val="FFFFFF"/>
                </a:solidFill>
                <a:latin typeface="Montserrat"/>
                <a:ea typeface="Montserrat"/>
                <a:cs typeface="Montserrat"/>
                <a:sym typeface="Montserrat"/>
              </a:defRPr>
            </a:lvl4pPr>
            <a:lvl5pPr lvl="4">
              <a:spcBef>
                <a:spcPts val="0"/>
              </a:spcBef>
              <a:buClr>
                <a:srgbClr val="FFFFFF"/>
              </a:buClr>
              <a:buFont typeface="Montserrat"/>
              <a:buNone/>
              <a:defRPr b="1">
                <a:solidFill>
                  <a:srgbClr val="FFFFFF"/>
                </a:solidFill>
                <a:latin typeface="Montserrat"/>
                <a:ea typeface="Montserrat"/>
                <a:cs typeface="Montserrat"/>
                <a:sym typeface="Montserrat"/>
              </a:defRPr>
            </a:lvl5pPr>
            <a:lvl6pPr lvl="5">
              <a:spcBef>
                <a:spcPts val="0"/>
              </a:spcBef>
              <a:buClr>
                <a:srgbClr val="FFFFFF"/>
              </a:buClr>
              <a:buFont typeface="Montserrat"/>
              <a:buNone/>
              <a:defRPr b="1">
                <a:solidFill>
                  <a:srgbClr val="FFFFFF"/>
                </a:solidFill>
                <a:latin typeface="Montserrat"/>
                <a:ea typeface="Montserrat"/>
                <a:cs typeface="Montserrat"/>
                <a:sym typeface="Montserrat"/>
              </a:defRPr>
            </a:lvl6pPr>
            <a:lvl7pPr lvl="6">
              <a:spcBef>
                <a:spcPts val="0"/>
              </a:spcBef>
              <a:buClr>
                <a:srgbClr val="FFFFFF"/>
              </a:buClr>
              <a:buFont typeface="Montserrat"/>
              <a:buNone/>
              <a:defRPr b="1">
                <a:solidFill>
                  <a:srgbClr val="FFFFFF"/>
                </a:solidFill>
                <a:latin typeface="Montserrat"/>
                <a:ea typeface="Montserrat"/>
                <a:cs typeface="Montserrat"/>
                <a:sym typeface="Montserrat"/>
              </a:defRPr>
            </a:lvl7pPr>
            <a:lvl8pPr lvl="7">
              <a:spcBef>
                <a:spcPts val="0"/>
              </a:spcBef>
              <a:buClr>
                <a:srgbClr val="FFFFFF"/>
              </a:buClr>
              <a:buFont typeface="Montserrat"/>
              <a:buNone/>
              <a:defRPr b="1">
                <a:solidFill>
                  <a:srgbClr val="FFFFFF"/>
                </a:solidFill>
                <a:latin typeface="Montserrat"/>
                <a:ea typeface="Montserrat"/>
                <a:cs typeface="Montserrat"/>
                <a:sym typeface="Montserrat"/>
              </a:defRPr>
            </a:lvl8pPr>
            <a:lvl9pPr lvl="8">
              <a:spcBef>
                <a:spcPts val="0"/>
              </a:spcBef>
              <a:buClr>
                <a:srgbClr val="FFFFFF"/>
              </a:buClr>
              <a:buFont typeface="Montserrat"/>
              <a:buNone/>
              <a:defRPr b="1">
                <a:solidFill>
                  <a:srgbClr val="FFFFFF"/>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1010200" y="1434950"/>
            <a:ext cx="7131300" cy="2780100"/>
          </a:xfrm>
          <a:prstGeom prst="rect">
            <a:avLst/>
          </a:prstGeom>
          <a:noFill/>
          <a:ln>
            <a:noFill/>
          </a:ln>
        </p:spPr>
        <p:txBody>
          <a:bodyPr lIns="91425" tIns="91425" rIns="91425" bIns="91425" anchor="t" anchorCtr="0"/>
          <a:lstStyle>
            <a:lvl1pPr lvl="0">
              <a:spcBef>
                <a:spcPts val="600"/>
              </a:spcBef>
              <a:buClr>
                <a:srgbClr val="00BEF2"/>
              </a:buClr>
              <a:buSzPct val="100000"/>
              <a:buFont typeface="Source Sans Pro"/>
              <a:buChar char="»"/>
              <a:defRPr sz="2400">
                <a:solidFill>
                  <a:srgbClr val="25516C"/>
                </a:solidFill>
                <a:latin typeface="Source Sans Pro"/>
                <a:ea typeface="Source Sans Pro"/>
                <a:cs typeface="Source Sans Pro"/>
                <a:sym typeface="Source Sans Pro"/>
              </a:defRPr>
            </a:lvl1pPr>
            <a:lvl2pPr lvl="1">
              <a:spcBef>
                <a:spcPts val="480"/>
              </a:spcBef>
              <a:buClr>
                <a:srgbClr val="00BEF2"/>
              </a:buClr>
              <a:buSzPct val="100000"/>
              <a:buFont typeface="Source Sans Pro"/>
              <a:buChar char="»"/>
              <a:defRPr sz="2400">
                <a:solidFill>
                  <a:srgbClr val="25516C"/>
                </a:solidFill>
                <a:latin typeface="Source Sans Pro"/>
                <a:ea typeface="Source Sans Pro"/>
                <a:cs typeface="Source Sans Pro"/>
                <a:sym typeface="Source Sans Pro"/>
              </a:defRPr>
            </a:lvl2pPr>
            <a:lvl3pPr lvl="2">
              <a:spcBef>
                <a:spcPts val="480"/>
              </a:spcBef>
              <a:buClr>
                <a:srgbClr val="00BEF2"/>
              </a:buClr>
              <a:buSzPct val="100000"/>
              <a:buFont typeface="Source Sans Pro"/>
              <a:buChar char="»"/>
              <a:defRPr sz="2400">
                <a:solidFill>
                  <a:srgbClr val="25516C"/>
                </a:solidFill>
                <a:latin typeface="Source Sans Pro"/>
                <a:ea typeface="Source Sans Pro"/>
                <a:cs typeface="Source Sans Pro"/>
                <a:sym typeface="Source Sans Pro"/>
              </a:defRPr>
            </a:lvl3pPr>
            <a:lvl4pPr lvl="3">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4pPr>
            <a:lvl5pPr lvl="4">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5pPr>
            <a:lvl6pPr lvl="5">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6pPr>
            <a:lvl7pPr lvl="6">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7pPr>
            <a:lvl8pPr lvl="7">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8pPr>
            <a:lvl9pPr lvl="8">
              <a:spcBef>
                <a:spcPts val="360"/>
              </a:spcBef>
              <a:buClr>
                <a:srgbClr val="00BEF2"/>
              </a:buClr>
              <a:buSzPct val="100000"/>
              <a:buFont typeface="Source Sans Pro"/>
              <a:defRPr sz="2400">
                <a:solidFill>
                  <a:srgbClr val="25516C"/>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7766425" y="648725"/>
            <a:ext cx="548700" cy="671399"/>
          </a:xfrm>
          <a:prstGeom prst="rect">
            <a:avLst/>
          </a:prstGeom>
          <a:noFill/>
          <a:ln>
            <a:noFill/>
          </a:ln>
        </p:spPr>
        <p:txBody>
          <a:bodyPr lIns="91425" tIns="91425" rIns="91425" bIns="91425" anchor="b" anchorCtr="0">
            <a:noAutofit/>
          </a:bodyPr>
          <a:lstStyle/>
          <a:p>
            <a:pPr lvl="0" algn="r">
              <a:spcBef>
                <a:spcPts val="0"/>
              </a:spcBef>
              <a:buNone/>
            </a:pPr>
            <a:fld id="{00000000-1234-1234-1234-123412341234}" type="slidenum">
              <a:rPr lang="en" sz="1200">
                <a:solidFill>
                  <a:srgbClr val="FFFFFF"/>
                </a:solidFill>
                <a:latin typeface="Montserrat"/>
                <a:ea typeface="Montserrat"/>
                <a:cs typeface="Montserrat"/>
                <a:sym typeface="Montserrat"/>
              </a:rPr>
              <a:t>‹#›</a:t>
            </a:fld>
            <a:endParaRPr lang="en" sz="1200">
              <a:solidFill>
                <a:srgbClr val="FFFFFF"/>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51" r:id="rId1"/>
    <p:sldLayoutId id="2147483660" r:id="rId2"/>
  </p:sldLayoutIdLst>
  <p:transition spd="slow">
    <p:cover/>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4" name="Shape 113"/>
          <p:cNvSpPr txBox="1">
            <a:spLocks/>
          </p:cNvSpPr>
          <p:nvPr/>
        </p:nvSpPr>
        <p:spPr>
          <a:xfrm>
            <a:off x="1010200" y="742244"/>
            <a:ext cx="7131300" cy="671400"/>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endParaRPr lang="tr-TR" dirty="0"/>
          </a:p>
        </p:txBody>
      </p:sp>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89" y="788365"/>
            <a:ext cx="1618328" cy="760526"/>
          </a:xfrm>
          <a:prstGeom prst="rect">
            <a:avLst/>
          </a:prstGeom>
          <a:effectLst>
            <a:outerShdw blurRad="50800" dist="38100" dir="5400000" algn="t" rotWithShape="0">
              <a:prstClr val="black">
                <a:alpha val="40000"/>
              </a:prstClr>
            </a:outerShdw>
          </a:effectLst>
        </p:spPr>
      </p:pic>
      <p:sp>
        <p:nvSpPr>
          <p:cNvPr id="2" name="Dikdörtgen 1"/>
          <p:cNvSpPr/>
          <p:nvPr/>
        </p:nvSpPr>
        <p:spPr>
          <a:xfrm>
            <a:off x="3763434" y="742244"/>
            <a:ext cx="1625600" cy="513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3480392" y="3150316"/>
            <a:ext cx="2112334" cy="907941"/>
          </a:xfrm>
          <a:prstGeom prst="rect">
            <a:avLst/>
          </a:prstGeom>
          <a:noFill/>
        </p:spPr>
        <p:txBody>
          <a:bodyPr wrap="square" rtlCol="0">
            <a:spAutoFit/>
          </a:bodyPr>
          <a:lstStyle/>
          <a:p>
            <a:pPr algn="ctr"/>
            <a:r>
              <a:rPr lang="tr-TR" sz="1600" b="1" dirty="0">
                <a:solidFill>
                  <a:schemeClr val="bg1"/>
                </a:solidFill>
              </a:rPr>
              <a:t>Derviş ALTINOK</a:t>
            </a:r>
          </a:p>
          <a:p>
            <a:pPr algn="ctr"/>
            <a:r>
              <a:rPr lang="tr-TR" sz="1600" dirty="0" smtClean="0">
                <a:solidFill>
                  <a:schemeClr val="bg1"/>
                </a:solidFill>
              </a:rPr>
              <a:t>Daire </a:t>
            </a:r>
            <a:r>
              <a:rPr lang="tr-TR" sz="1600" dirty="0">
                <a:solidFill>
                  <a:schemeClr val="bg1"/>
                </a:solidFill>
              </a:rPr>
              <a:t>Başkanı</a:t>
            </a:r>
          </a:p>
          <a:p>
            <a:pPr algn="ctr">
              <a:spcBef>
                <a:spcPts val="600"/>
              </a:spcBef>
              <a:spcAft>
                <a:spcPts val="600"/>
              </a:spcAft>
            </a:pPr>
            <a:r>
              <a:rPr lang="tr-TR" sz="1600" dirty="0" smtClean="0">
                <a:solidFill>
                  <a:schemeClr val="bg1"/>
                </a:solidFill>
              </a:rPr>
              <a:t>Mayıs, 2017</a:t>
            </a:r>
            <a:endParaRPr lang="tr-TR" sz="1600" dirty="0">
              <a:solidFill>
                <a:schemeClr val="bg1"/>
              </a:solidFill>
            </a:endParaRPr>
          </a:p>
        </p:txBody>
      </p:sp>
      <p:sp>
        <p:nvSpPr>
          <p:cNvPr id="5" name="Metin kutusu 4"/>
          <p:cNvSpPr txBox="1"/>
          <p:nvPr/>
        </p:nvSpPr>
        <p:spPr>
          <a:xfrm>
            <a:off x="2706588" y="1928037"/>
            <a:ext cx="3738523" cy="707886"/>
          </a:xfrm>
          <a:prstGeom prst="rect">
            <a:avLst/>
          </a:prstGeom>
          <a:noFill/>
        </p:spPr>
        <p:txBody>
          <a:bodyPr wrap="none" rtlCol="0">
            <a:spAutoFit/>
          </a:bodyPr>
          <a:lstStyle/>
          <a:p>
            <a:pPr algn="ctr"/>
            <a:r>
              <a:rPr lang="tr-TR" sz="2000" b="1" dirty="0">
                <a:solidFill>
                  <a:schemeClr val="bg1"/>
                </a:solidFill>
              </a:rPr>
              <a:t>GÖZETİM FAALİYETLERİ</a:t>
            </a:r>
            <a:br>
              <a:rPr lang="tr-TR" sz="2000" b="1" dirty="0">
                <a:solidFill>
                  <a:schemeClr val="bg1"/>
                </a:solidFill>
              </a:rPr>
            </a:br>
            <a:r>
              <a:rPr lang="tr-TR" sz="2000" b="1" dirty="0">
                <a:solidFill>
                  <a:schemeClr val="bg1"/>
                </a:solidFill>
              </a:rPr>
              <a:t>(BULGULAR VE SONUÇLAR)</a:t>
            </a:r>
          </a:p>
        </p:txBody>
      </p:sp>
    </p:spTree>
    <p:extLst>
      <p:ext uri="{BB962C8B-B14F-4D97-AF65-F5344CB8AC3E}">
        <p14:creationId xmlns:p14="http://schemas.microsoft.com/office/powerpoint/2010/main" val="974359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9191" y="827768"/>
            <a:ext cx="7239666" cy="844455"/>
          </a:xfrm>
        </p:spPr>
        <p:txBody>
          <a:bodyPr/>
          <a:lstStyle/>
          <a:p>
            <a:pPr marL="114300" lvl="0" algn="ctr">
              <a:lnSpc>
                <a:spcPct val="90000"/>
              </a:lnSpc>
              <a:spcBef>
                <a:spcPts val="1200"/>
              </a:spcBef>
              <a:spcAft>
                <a:spcPts val="200"/>
              </a:spcAft>
            </a:pPr>
            <a:r>
              <a:rPr lang="tr-TR" sz="2400" kern="1200" dirty="0" smtClean="0">
                <a:latin typeface="Times New Roman" panose="02020603050405020304" pitchFamily="18" charset="0"/>
                <a:ea typeface="+mn-ea"/>
                <a:cs typeface="Times New Roman" panose="02020603050405020304" pitchFamily="18" charset="0"/>
              </a:rPr>
              <a:t>Bildirim Zamanı/Bulgular</a:t>
            </a:r>
            <a:r>
              <a:rPr lang="tr-TR" sz="2100" kern="1200" dirty="0">
                <a:solidFill>
                  <a:srgbClr val="FF0000"/>
                </a:solidFill>
                <a:latin typeface="Times New Roman" panose="02020603050405020304" pitchFamily="18" charset="0"/>
                <a:ea typeface="+mn-ea"/>
                <a:cs typeface="Times New Roman" panose="02020603050405020304" pitchFamily="18" charset="0"/>
              </a:rPr>
              <a:t/>
            </a:r>
            <a:br>
              <a:rPr lang="tr-TR" sz="2100" kern="1200" dirty="0">
                <a:solidFill>
                  <a:srgbClr val="FF0000"/>
                </a:solidFill>
                <a:latin typeface="Times New Roman" panose="02020603050405020304" pitchFamily="18" charset="0"/>
                <a:ea typeface="+mn-ea"/>
                <a:cs typeface="Times New Roman" panose="02020603050405020304" pitchFamily="18" charset="0"/>
              </a:rPr>
            </a:br>
            <a:endParaRPr lang="tr-TR" sz="2100" dirty="0"/>
          </a:p>
        </p:txBody>
      </p:sp>
      <p:sp>
        <p:nvSpPr>
          <p:cNvPr id="3" name="Metin Yer Tutucusu 2"/>
          <p:cNvSpPr>
            <a:spLocks noGrp="1"/>
          </p:cNvSpPr>
          <p:nvPr>
            <p:ph type="body" idx="1"/>
          </p:nvPr>
        </p:nvSpPr>
        <p:spPr>
          <a:xfrm>
            <a:off x="901611" y="1499167"/>
            <a:ext cx="7174523" cy="2898171"/>
          </a:xfrm>
        </p:spPr>
        <p:txBody>
          <a:bodyPr/>
          <a:lstStyle/>
          <a:p>
            <a:pPr marL="515938" indent="-401638" algn="just">
              <a:buFont typeface="Wingdings" panose="05000000000000000000" pitchFamily="2" charset="2"/>
              <a:buChar char="Ø"/>
            </a:pPr>
            <a:r>
              <a:rPr lang="tr-TR" sz="2200" dirty="0">
                <a:latin typeface="+mn-lt"/>
              </a:rPr>
              <a:t>2014 yılı denetimlerine ait sözleşmeler gözetime tabi tutuldu.</a:t>
            </a:r>
          </a:p>
          <a:p>
            <a:pPr marL="515938" indent="-401638" algn="just">
              <a:buFont typeface="Wingdings" panose="05000000000000000000" pitchFamily="2" charset="2"/>
              <a:buChar char="Ø"/>
            </a:pPr>
            <a:r>
              <a:rPr lang="tr-TR" sz="2200" dirty="0">
                <a:latin typeface="+mn-lt"/>
              </a:rPr>
              <a:t>1114 sözleşmenin süresi içinde bildirilmediği tespit edildi.</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spTree>
    <p:extLst>
      <p:ext uri="{BB962C8B-B14F-4D97-AF65-F5344CB8AC3E}">
        <p14:creationId xmlns:p14="http://schemas.microsoft.com/office/powerpoint/2010/main" val="239079171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7750" y="748146"/>
            <a:ext cx="6888195" cy="571978"/>
          </a:xfrm>
        </p:spPr>
        <p:txBody>
          <a:bodyPr/>
          <a:lstStyle/>
          <a:p>
            <a:pPr algn="ctr"/>
            <a:r>
              <a:rPr lang="tr-TR" sz="2200" kern="1200" dirty="0" smtClean="0">
                <a:latin typeface="Times New Roman" panose="02020603050405020304" pitchFamily="18" charset="0"/>
                <a:cs typeface="Times New Roman" panose="02020603050405020304" pitchFamily="18" charset="0"/>
              </a:rPr>
              <a:t>Bildirim Zamanı/Sonuçlar</a:t>
            </a:r>
            <a:endParaRPr lang="tr-TR" sz="2200" dirty="0"/>
          </a:p>
        </p:txBody>
      </p:sp>
      <p:sp>
        <p:nvSpPr>
          <p:cNvPr id="3" name="Metin Yer Tutucusu 2"/>
          <p:cNvSpPr>
            <a:spLocks noGrp="1"/>
          </p:cNvSpPr>
          <p:nvPr>
            <p:ph type="body" idx="1"/>
          </p:nvPr>
        </p:nvSpPr>
        <p:spPr/>
        <p:txBody>
          <a:bodyPr/>
          <a:lstStyle/>
          <a:p>
            <a:pPr marL="515938" lvl="0" indent="-401638" algn="just">
              <a:buFont typeface="Wingdings" panose="05000000000000000000" pitchFamily="2" charset="2"/>
              <a:buChar char="Ø"/>
            </a:pPr>
            <a:r>
              <a:rPr lang="tr-TR" sz="2000" dirty="0">
                <a:latin typeface="+mn-lt"/>
              </a:rPr>
              <a:t>Tespite ilişkin 10 denetçi ile 40 denetim kuruluşunun savunması alındı.</a:t>
            </a:r>
          </a:p>
          <a:p>
            <a:pPr marL="515938" lvl="0" indent="-401638" algn="just">
              <a:buFont typeface="Wingdings" panose="05000000000000000000" pitchFamily="2" charset="2"/>
              <a:buChar char="Ø"/>
            </a:pPr>
            <a:r>
              <a:rPr lang="tr-TR" sz="2000" dirty="0" smtClean="0">
                <a:latin typeface="+mn-lt"/>
              </a:rPr>
              <a:t>Kurulumuzca</a:t>
            </a:r>
            <a:r>
              <a:rPr lang="tr-TR" sz="2000" dirty="0">
                <a:latin typeface="+mn-lt"/>
              </a:rPr>
              <a:t>, tüm denetim kuruluşlarına ve denetçilere, sözleşmelerin zamanında, tam ve doğru olarak Kuruma bildirmeleri hususunda 01/08/2016 tarihine kadar süre verilerek, bu tarihten sonra tespit edilecek aykırılıklar hakkında gerekli yaptırımların uygulanacağı ilgililere duyuruldu.</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spTree>
    <p:extLst>
      <p:ext uri="{BB962C8B-B14F-4D97-AF65-F5344CB8AC3E}">
        <p14:creationId xmlns:p14="http://schemas.microsoft.com/office/powerpoint/2010/main" val="352651183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5125" y="934837"/>
            <a:ext cx="7131300" cy="671400"/>
          </a:xfrm>
        </p:spPr>
        <p:txBody>
          <a:bodyPr/>
          <a:lstStyle/>
          <a:p>
            <a:pPr marL="114300" lvl="0" algn="ctr">
              <a:lnSpc>
                <a:spcPct val="90000"/>
              </a:lnSpc>
              <a:spcBef>
                <a:spcPts val="1200"/>
              </a:spcBef>
              <a:spcAft>
                <a:spcPts val="200"/>
              </a:spcAft>
            </a:pPr>
            <a:r>
              <a:rPr lang="tr-TR" sz="2200" kern="1200" dirty="0">
                <a:latin typeface="Times New Roman" panose="02020603050405020304" pitchFamily="18" charset="0"/>
                <a:ea typeface="+mn-ea"/>
                <a:cs typeface="Times New Roman" panose="02020603050405020304" pitchFamily="18" charset="0"/>
              </a:rPr>
              <a:t>Sözleşme Bildirimleri</a:t>
            </a:r>
            <a:br>
              <a:rPr lang="tr-TR" sz="2200" kern="1200" dirty="0">
                <a:latin typeface="Times New Roman" panose="02020603050405020304" pitchFamily="18" charset="0"/>
                <a:ea typeface="+mn-ea"/>
                <a:cs typeface="Times New Roman" panose="02020603050405020304" pitchFamily="18" charset="0"/>
              </a:rPr>
            </a:br>
            <a:r>
              <a:rPr lang="tr-TR" sz="2200" kern="1200" dirty="0">
                <a:latin typeface="Times New Roman" panose="02020603050405020304" pitchFamily="18" charset="0"/>
                <a:ea typeface="+mn-ea"/>
                <a:cs typeface="Times New Roman" panose="02020603050405020304" pitchFamily="18" charset="0"/>
              </a:rPr>
              <a:t>3</a:t>
            </a:r>
            <a:r>
              <a:rPr lang="tr-TR" sz="2200" kern="1200" dirty="0" smtClean="0">
                <a:latin typeface="Times New Roman" panose="02020603050405020304" pitchFamily="18" charset="0"/>
                <a:ea typeface="+mn-ea"/>
                <a:cs typeface="Times New Roman" panose="02020603050405020304" pitchFamily="18" charset="0"/>
              </a:rPr>
              <a:t>)Denetim Ekipleri/Konular</a:t>
            </a:r>
            <a:r>
              <a:rPr lang="tr-TR" sz="2000" kern="1200" dirty="0">
                <a:latin typeface="Times New Roman" panose="02020603050405020304" pitchFamily="18" charset="0"/>
                <a:ea typeface="+mn-ea"/>
                <a:cs typeface="Times New Roman" panose="02020603050405020304" pitchFamily="18" charset="0"/>
              </a:rPr>
              <a:t/>
            </a:r>
            <a:br>
              <a:rPr lang="tr-TR" sz="2000" kern="1200" dirty="0">
                <a:latin typeface="Times New Roman" panose="02020603050405020304" pitchFamily="18" charset="0"/>
                <a:ea typeface="+mn-ea"/>
                <a:cs typeface="Times New Roman" panose="02020603050405020304" pitchFamily="18" charset="0"/>
              </a:rPr>
            </a:br>
            <a:endParaRPr lang="tr-TR" sz="200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3" name="Metin Yer Tutucusu 2"/>
          <p:cNvSpPr>
            <a:spLocks noGrp="1"/>
          </p:cNvSpPr>
          <p:nvPr>
            <p:ph type="body" idx="1"/>
          </p:nvPr>
        </p:nvSpPr>
        <p:spPr>
          <a:xfrm>
            <a:off x="709779" y="1198179"/>
            <a:ext cx="7698864" cy="3291840"/>
          </a:xfrm>
        </p:spPr>
        <p:txBody>
          <a:bodyPr/>
          <a:lstStyle/>
          <a:p>
            <a:pPr marL="114300" indent="0" algn="just">
              <a:buNone/>
            </a:pPr>
            <a:r>
              <a:rPr lang="tr-TR" sz="1900" dirty="0" smtClean="0">
                <a:latin typeface="+mn-lt"/>
              </a:rPr>
              <a:t>	Asıl </a:t>
            </a:r>
            <a:r>
              <a:rPr lang="tr-TR" sz="1900" dirty="0">
                <a:latin typeface="+mn-lt"/>
              </a:rPr>
              <a:t>ve yedek denetim ekiplerinde,</a:t>
            </a:r>
          </a:p>
          <a:p>
            <a:pPr marL="115888" algn="just">
              <a:buNone/>
            </a:pPr>
            <a:r>
              <a:rPr lang="tr-TR" sz="1900" dirty="0" smtClean="0">
                <a:latin typeface="+mn-lt"/>
              </a:rPr>
              <a:t>1. </a:t>
            </a:r>
            <a:r>
              <a:rPr lang="tr-TR" sz="1900" dirty="0">
                <a:latin typeface="+mn-lt"/>
              </a:rPr>
              <a:t>Denetçi vb. unvanlarla görevlendirilenlerin denetim yapmaya yetkili oldukları alanların denetimi yapılan şirketin denetimini kapsayıp kapsamadığı, (sermaye piyasası, bankacılık, sigortacılık ve özel emeklilik gibi) (BDY md.11/1, md.27/1),</a:t>
            </a:r>
          </a:p>
          <a:p>
            <a:pPr marL="115888" algn="just">
              <a:buNone/>
            </a:pPr>
            <a:r>
              <a:rPr lang="tr-TR" sz="1900" dirty="0" smtClean="0">
                <a:latin typeface="+mn-lt"/>
              </a:rPr>
              <a:t>2. </a:t>
            </a:r>
            <a:r>
              <a:rPr lang="tr-TR" sz="1900" dirty="0">
                <a:latin typeface="+mn-lt"/>
              </a:rPr>
              <a:t>Denetçi vb. unvanlarla görevlendirilenlerin Kurumumuzca yetkilendirilmiş denetçi olup olmadıkları (TTK </a:t>
            </a:r>
            <a:r>
              <a:rPr lang="tr-TR" sz="1900" dirty="0" err="1">
                <a:latin typeface="+mn-lt"/>
              </a:rPr>
              <a:t>md.</a:t>
            </a:r>
            <a:r>
              <a:rPr lang="tr-TR" sz="1900" dirty="0">
                <a:latin typeface="+mn-lt"/>
              </a:rPr>
              <a:t> 400, BDY md.11),</a:t>
            </a:r>
          </a:p>
          <a:p>
            <a:pPr marL="115888" algn="just">
              <a:buNone/>
            </a:pPr>
            <a:r>
              <a:rPr lang="tr-TR" sz="1900" dirty="0" smtClean="0">
                <a:latin typeface="+mn-lt"/>
              </a:rPr>
              <a:t>3. </a:t>
            </a:r>
            <a:r>
              <a:rPr lang="tr-TR" sz="1900" dirty="0">
                <a:latin typeface="+mn-lt"/>
              </a:rPr>
              <a:t>Sorumlu denetçi olarak görevlendirilenlerin Kurumumuzca onaylanmış sorumlu denetçi olup olmadıkları (BDY </a:t>
            </a:r>
            <a:r>
              <a:rPr lang="tr-TR" sz="1900" dirty="0" err="1">
                <a:latin typeface="+mn-lt"/>
              </a:rPr>
              <a:t>md.</a:t>
            </a:r>
            <a:r>
              <a:rPr lang="tr-TR" sz="1900" dirty="0">
                <a:latin typeface="+mn-lt"/>
              </a:rPr>
              <a:t> 28),</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spTree>
    <p:extLst>
      <p:ext uri="{BB962C8B-B14F-4D97-AF65-F5344CB8AC3E}">
        <p14:creationId xmlns:p14="http://schemas.microsoft.com/office/powerpoint/2010/main" val="3340209307"/>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9045" y="760733"/>
            <a:ext cx="7131300" cy="685602"/>
          </a:xfrm>
        </p:spPr>
        <p:txBody>
          <a:bodyPr/>
          <a:lstStyle/>
          <a:p>
            <a:pPr algn="ctr"/>
            <a:r>
              <a:rPr lang="tr-TR" sz="2200" kern="1200" dirty="0" smtClean="0">
                <a:latin typeface="Times New Roman" panose="02020603050405020304" pitchFamily="18" charset="0"/>
                <a:ea typeface="+mn-ea"/>
                <a:cs typeface="Times New Roman" panose="02020603050405020304" pitchFamily="18" charset="0"/>
              </a:rPr>
              <a:t>3-a) Denetim Yapmaya Yetkili Olunan Alanlar/Hukuki </a:t>
            </a:r>
            <a:r>
              <a:rPr lang="tr-TR" sz="2200" kern="1200" dirty="0">
                <a:latin typeface="Times New Roman" panose="02020603050405020304" pitchFamily="18" charset="0"/>
                <a:ea typeface="+mn-ea"/>
                <a:cs typeface="Times New Roman" panose="02020603050405020304" pitchFamily="18" charset="0"/>
              </a:rPr>
              <a:t>Dayanak</a:t>
            </a:r>
            <a:endParaRPr lang="tr-TR" dirty="0">
              <a:solidFill>
                <a:schemeClr val="tx1"/>
              </a:solidFill>
            </a:endParaRPr>
          </a:p>
        </p:txBody>
      </p:sp>
      <p:sp>
        <p:nvSpPr>
          <p:cNvPr id="3" name="Metin Yer Tutucusu 2"/>
          <p:cNvSpPr>
            <a:spLocks noGrp="1"/>
          </p:cNvSpPr>
          <p:nvPr>
            <p:ph type="body" idx="1"/>
          </p:nvPr>
        </p:nvSpPr>
        <p:spPr>
          <a:xfrm>
            <a:off x="844063" y="1320124"/>
            <a:ext cx="7246282" cy="3314385"/>
          </a:xfrm>
        </p:spPr>
        <p:txBody>
          <a:bodyPr/>
          <a:lstStyle/>
          <a:p>
            <a:pPr marL="230188" algn="just">
              <a:buNone/>
            </a:pPr>
            <a:endParaRPr lang="tr-TR" sz="2200" b="1" kern="1200" dirty="0">
              <a:solidFill>
                <a:schemeClr val="tx1"/>
              </a:solidFill>
              <a:latin typeface="Times New Roman" panose="02020603050405020304" pitchFamily="18" charset="0"/>
              <a:ea typeface="Montserrat"/>
              <a:cs typeface="Times New Roman" panose="02020603050405020304" pitchFamily="18" charset="0"/>
              <a:sym typeface="Montserrat"/>
            </a:endParaRPr>
          </a:p>
          <a:p>
            <a:pPr marL="515938" indent="-285750" algn="just">
              <a:buFont typeface="Wingdings" panose="05000000000000000000" pitchFamily="2" charset="2"/>
              <a:buChar char="Ø"/>
            </a:pPr>
            <a:r>
              <a:rPr lang="tr-TR" sz="1500" dirty="0">
                <a:latin typeface="+mn-lt"/>
              </a:rPr>
              <a:t>Denetim ekiplerinin, denetlenen işletmenin büyüklüğü, faaliyetleri ile tabi olduğu düzenlemelerin özelliği ve benzeri hususlar dikkate alınarak denetimi Kurum düzenlemelerine uygun bir şekilde gerçekleştirebilecek yetki, bilgi, beceri ve tecrübeye sahip olan yeterli sayıda denetçiden oluşturulması zorunludur (BDY </a:t>
            </a:r>
            <a:r>
              <a:rPr lang="tr-TR" sz="1500" dirty="0" err="1">
                <a:latin typeface="+mn-lt"/>
              </a:rPr>
              <a:t>md.</a:t>
            </a:r>
            <a:r>
              <a:rPr lang="tr-TR" sz="1500" dirty="0">
                <a:latin typeface="+mn-lt"/>
              </a:rPr>
              <a:t> 27).</a:t>
            </a:r>
          </a:p>
          <a:p>
            <a:pPr marL="230188" algn="just">
              <a:buNone/>
            </a:pPr>
            <a:endParaRPr lang="tr-TR" sz="2000" dirty="0" smtClean="0">
              <a:latin typeface="Times New Roman" panose="02020603050405020304" pitchFamily="18" charset="0"/>
              <a:cs typeface="Times New Roman" panose="02020603050405020304" pitchFamily="18" charset="0"/>
            </a:endParaRPr>
          </a:p>
          <a:p>
            <a:pPr marL="515938" lvl="0" indent="-285750" algn="just">
              <a:buFont typeface="Wingdings" panose="05000000000000000000" pitchFamily="2" charset="2"/>
              <a:buChar char="Ø"/>
            </a:pPr>
            <a:r>
              <a:rPr lang="tr-TR" sz="1500" dirty="0">
                <a:latin typeface="+mn-lt"/>
              </a:rPr>
              <a:t>Mevzuat uyarınca sadece denetim kuruluşları tarafından yapılması gereken denetimlerde, 27 </a:t>
            </a:r>
            <a:r>
              <a:rPr lang="tr-TR" sz="1500" dirty="0" err="1">
                <a:latin typeface="+mn-lt"/>
              </a:rPr>
              <a:t>nci</a:t>
            </a:r>
            <a:r>
              <a:rPr lang="tr-TR" sz="1500" dirty="0">
                <a:latin typeface="+mn-lt"/>
              </a:rPr>
              <a:t> madde uyarınca denetim ekiplerinde aranan koşullara aykırı davranılması </a:t>
            </a:r>
            <a:r>
              <a:rPr lang="tr-TR" sz="1800" dirty="0" smtClean="0">
                <a:solidFill>
                  <a:srgbClr val="FF0000"/>
                </a:solidFill>
                <a:latin typeface="Times New Roman" panose="02020603050405020304" pitchFamily="18" charset="0"/>
                <a:cs typeface="Times New Roman" panose="02020603050405020304" pitchFamily="18" charset="0"/>
              </a:rPr>
              <a:t>«</a:t>
            </a:r>
            <a:r>
              <a:rPr lang="tr-TR" sz="1800" dirty="0">
                <a:solidFill>
                  <a:srgbClr val="FF0000"/>
                </a:solidFill>
                <a:latin typeface="Times New Roman" panose="02020603050405020304" pitchFamily="18" charset="0"/>
                <a:cs typeface="Times New Roman" panose="02020603050405020304" pitchFamily="18" charset="0"/>
              </a:rPr>
              <a:t>faaliyet izninin askıya alınması»</a:t>
            </a:r>
            <a:r>
              <a:rPr lang="tr-TR" sz="1800" dirty="0">
                <a:latin typeface="Times New Roman" panose="02020603050405020304" pitchFamily="18" charset="0"/>
                <a:cs typeface="Times New Roman" panose="02020603050405020304" pitchFamily="18" charset="0"/>
              </a:rPr>
              <a:t> </a:t>
            </a:r>
            <a:r>
              <a:rPr lang="tr-TR" sz="1500" dirty="0">
                <a:latin typeface="+mn-lt"/>
              </a:rPr>
              <a:t>yaptırımını</a:t>
            </a:r>
            <a:r>
              <a:rPr lang="tr-TR" sz="1800" dirty="0" smtClean="0">
                <a:latin typeface="Times New Roman" panose="02020603050405020304" pitchFamily="18" charset="0"/>
                <a:cs typeface="Times New Roman" panose="02020603050405020304" pitchFamily="18" charset="0"/>
              </a:rPr>
              <a:t> </a:t>
            </a:r>
            <a:r>
              <a:rPr lang="tr-TR" sz="1500" dirty="0">
                <a:latin typeface="+mn-lt"/>
              </a:rPr>
              <a:t>gerektirmektedir (BDY md.41/1-e).</a:t>
            </a:r>
          </a:p>
          <a:p>
            <a:pPr marL="515938" indent="-285750" algn="just">
              <a:buFont typeface="Wingdings" panose="05000000000000000000" pitchFamily="2" charset="2"/>
              <a:buChar char="Ø"/>
            </a:pPr>
            <a:endParaRPr lang="tr-TR" sz="1800" dirty="0">
              <a:latin typeface="Times New Roman" panose="02020603050405020304" pitchFamily="18" charset="0"/>
              <a:cs typeface="Times New Roman" panose="02020603050405020304" pitchFamily="18" charset="0"/>
            </a:endParaRPr>
          </a:p>
          <a:p>
            <a:pPr marL="515938" indent="-285750" algn="just">
              <a:buFont typeface="Wingdings" panose="05000000000000000000" pitchFamily="2" charset="2"/>
              <a:buChar char="Ø"/>
            </a:pPr>
            <a:endParaRPr lang="tr-TR" sz="1800" dirty="0" smtClean="0">
              <a:latin typeface="Times New Roman" panose="02020603050405020304" pitchFamily="18" charset="0"/>
              <a:cs typeface="Times New Roman" panose="02020603050405020304" pitchFamily="18" charset="0"/>
            </a:endParaRPr>
          </a:p>
          <a:p>
            <a:pPr marL="411480" lvl="1" indent="0" algn="just">
              <a:buNone/>
            </a:pPr>
            <a:endParaRPr lang="tr-TR" sz="1900" dirty="0" smtClean="0">
              <a:latin typeface="Times New Roman" panose="02020603050405020304" pitchFamily="18" charset="0"/>
              <a:cs typeface="Times New Roman" panose="02020603050405020304" pitchFamily="18" charset="0"/>
            </a:endParaRP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spTree>
    <p:extLst>
      <p:ext uri="{BB962C8B-B14F-4D97-AF65-F5344CB8AC3E}">
        <p14:creationId xmlns:p14="http://schemas.microsoft.com/office/powerpoint/2010/main" val="3998297485"/>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5802" y="933495"/>
            <a:ext cx="7131300" cy="692574"/>
          </a:xfrm>
        </p:spPr>
        <p:txBody>
          <a:bodyPr/>
          <a:lstStyle/>
          <a:p>
            <a:pPr algn="ctr"/>
            <a:r>
              <a:rPr lang="tr-TR" sz="2200" kern="1200" dirty="0" smtClean="0">
                <a:latin typeface="Times New Roman" panose="02020603050405020304" pitchFamily="18" charset="0"/>
                <a:cs typeface="Times New Roman" panose="02020603050405020304" pitchFamily="18" charset="0"/>
              </a:rPr>
              <a:t>3-a) </a:t>
            </a:r>
            <a:r>
              <a:rPr lang="tr-TR" sz="2200" kern="1200" dirty="0">
                <a:latin typeface="Times New Roman" panose="02020603050405020304" pitchFamily="18" charset="0"/>
                <a:cs typeface="Times New Roman" panose="02020603050405020304" pitchFamily="18" charset="0"/>
              </a:rPr>
              <a:t>Denetim Yapmaya Yetkili Olunan Alanlar</a:t>
            </a:r>
            <a:r>
              <a:rPr lang="tr-TR" sz="2200" kern="1200" dirty="0" smtClean="0">
                <a:latin typeface="Times New Roman" panose="02020603050405020304" pitchFamily="18" charset="0"/>
                <a:cs typeface="Times New Roman" panose="02020603050405020304" pitchFamily="18" charset="0"/>
              </a:rPr>
              <a:t>/Bulgular</a:t>
            </a:r>
            <a:r>
              <a:rPr lang="tr-TR" sz="2200" kern="1200"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
            </a:r>
            <a:br>
              <a:rPr lang="tr-TR" dirty="0">
                <a:solidFill>
                  <a:schemeClr val="tx1"/>
                </a:solidFill>
                <a:latin typeface="Times New Roman" panose="02020603050405020304" pitchFamily="18" charset="0"/>
                <a:cs typeface="Times New Roman" panose="02020603050405020304" pitchFamily="18" charset="0"/>
              </a:rPr>
            </a:br>
            <a:endParaRPr lang="tr-TR" dirty="0">
              <a:solidFill>
                <a:schemeClr val="tx1"/>
              </a:solidFill>
            </a:endParaRPr>
          </a:p>
        </p:txBody>
      </p:sp>
      <p:sp>
        <p:nvSpPr>
          <p:cNvPr id="3" name="Metin Yer Tutucusu 2"/>
          <p:cNvSpPr>
            <a:spLocks noGrp="1"/>
          </p:cNvSpPr>
          <p:nvPr>
            <p:ph type="body" idx="1"/>
          </p:nvPr>
        </p:nvSpPr>
        <p:spPr>
          <a:xfrm>
            <a:off x="888821" y="1357053"/>
            <a:ext cx="7201523" cy="3277456"/>
          </a:xfrm>
        </p:spPr>
        <p:txBody>
          <a:bodyPr/>
          <a:lstStyle/>
          <a:p>
            <a:pPr marL="515938" indent="-285750" algn="just">
              <a:buFont typeface="Wingdings" panose="05000000000000000000" pitchFamily="2" charset="2"/>
              <a:buChar char="Ø"/>
            </a:pPr>
            <a:r>
              <a:rPr lang="tr-TR" sz="2000" dirty="0">
                <a:latin typeface="+mn-lt"/>
              </a:rPr>
              <a:t>2014 ve 2015 yılı denetimlerine ait sözleşmeler gözetime tabi tutuldu.</a:t>
            </a:r>
          </a:p>
          <a:p>
            <a:pPr marL="515938" indent="-285750" algn="just">
              <a:buFont typeface="Wingdings" panose="05000000000000000000" pitchFamily="2" charset="2"/>
              <a:buChar char="Ø"/>
            </a:pPr>
            <a:r>
              <a:rPr lang="tr-TR" sz="2000" dirty="0">
                <a:latin typeface="+mn-lt"/>
              </a:rPr>
              <a:t>Sigortacılık ve özel emeklilik şirketlerinin denetimine ilişkin olarak düzenlenen sözleşmelerin 32’sinde, denetçilerin bir kısmının «sigortacılık ve özel emeklilik» şirketlerinin denetimini yapmaya yetkili olmadıkları tespit edildi.</a:t>
            </a:r>
          </a:p>
          <a:p>
            <a:pPr marL="230188" algn="just">
              <a:buNone/>
            </a:pPr>
            <a:endParaRPr lang="tr-TR" sz="1800" dirty="0">
              <a:latin typeface="Times New Roman" panose="02020603050405020304" pitchFamily="18" charset="0"/>
              <a:cs typeface="Times New Roman" panose="02020603050405020304" pitchFamily="18" charset="0"/>
            </a:endParaRPr>
          </a:p>
          <a:p>
            <a:pPr marL="515938" indent="-285750" algn="just">
              <a:buFont typeface="Wingdings" panose="05000000000000000000" pitchFamily="2" charset="2"/>
              <a:buChar char="Ø"/>
            </a:pPr>
            <a:endParaRPr lang="tr-TR" sz="1800" dirty="0">
              <a:latin typeface="Times New Roman" panose="02020603050405020304" pitchFamily="18" charset="0"/>
              <a:cs typeface="Times New Roman" panose="02020603050405020304" pitchFamily="18" charset="0"/>
            </a:endParaRPr>
          </a:p>
          <a:p>
            <a:pPr marL="515938" indent="-285750" algn="just">
              <a:buFont typeface="Wingdings" panose="05000000000000000000" pitchFamily="2" charset="2"/>
              <a:buChar char="Ø"/>
            </a:pPr>
            <a:endParaRPr lang="tr-TR" sz="1800" dirty="0" smtClean="0">
              <a:latin typeface="Times New Roman" panose="02020603050405020304" pitchFamily="18" charset="0"/>
              <a:cs typeface="Times New Roman" panose="02020603050405020304" pitchFamily="18" charset="0"/>
            </a:endParaRPr>
          </a:p>
          <a:p>
            <a:pPr marL="411480" lvl="1" indent="0" algn="just">
              <a:buNone/>
            </a:pPr>
            <a:endParaRPr lang="tr-TR" sz="1900" dirty="0" smtClean="0">
              <a:latin typeface="Times New Roman" panose="02020603050405020304" pitchFamily="18" charset="0"/>
              <a:cs typeface="Times New Roman" panose="02020603050405020304" pitchFamily="18" charset="0"/>
            </a:endParaRPr>
          </a:p>
          <a:p>
            <a:endParaRPr lang="tr-TR" dirty="0"/>
          </a:p>
        </p:txBody>
      </p:sp>
      <p:sp>
        <p:nvSpPr>
          <p:cNvPr id="4" name="Slayt Numarası Yer Tutucusu 3"/>
          <p:cNvSpPr>
            <a:spLocks noGrp="1"/>
          </p:cNvSpPr>
          <p:nvPr>
            <p:ph type="sldNum" idx="12"/>
          </p:nvPr>
        </p:nvSpPr>
        <p:spPr>
          <a:xfrm>
            <a:off x="7907102" y="672327"/>
            <a:ext cx="548700" cy="671399"/>
          </a:xfrm>
        </p:spPr>
        <p:txBody>
          <a:bodyPr/>
          <a:lstStyle/>
          <a:p>
            <a:pPr lvl="0">
              <a:spcBef>
                <a:spcPts val="0"/>
              </a:spcBef>
              <a:buNone/>
            </a:pPr>
            <a:fld id="{00000000-1234-1234-1234-123412341234}" type="slidenum">
              <a:rPr lang="en" smtClean="0"/>
              <a:t>14</a:t>
            </a:fld>
            <a:endParaRPr lang="en" dirty="0"/>
          </a:p>
        </p:txBody>
      </p:sp>
    </p:spTree>
    <p:extLst>
      <p:ext uri="{BB962C8B-B14F-4D97-AF65-F5344CB8AC3E}">
        <p14:creationId xmlns:p14="http://schemas.microsoft.com/office/powerpoint/2010/main" val="232460382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8476" y="763550"/>
            <a:ext cx="7131300" cy="671400"/>
          </a:xfrm>
        </p:spPr>
        <p:txBody>
          <a:bodyPr/>
          <a:lstStyle/>
          <a:p>
            <a:pPr algn="ctr"/>
            <a:r>
              <a:rPr lang="tr-TR" sz="2200" kern="1200" dirty="0">
                <a:latin typeface="Times New Roman" panose="02020603050405020304" pitchFamily="18" charset="0"/>
                <a:cs typeface="Times New Roman" panose="02020603050405020304" pitchFamily="18" charset="0"/>
              </a:rPr>
              <a:t>3-a) Denetim Yapmaya Yetkili Olunan Alanlar</a:t>
            </a:r>
            <a:r>
              <a:rPr lang="tr-TR" sz="2200" kern="1200" dirty="0" smtClean="0">
                <a:latin typeface="Times New Roman" panose="02020603050405020304" pitchFamily="18" charset="0"/>
                <a:cs typeface="Times New Roman" panose="02020603050405020304" pitchFamily="18" charset="0"/>
              </a:rPr>
              <a:t>/Sonuçlar</a:t>
            </a:r>
            <a:endParaRPr lang="tr-TR" sz="2200" dirty="0"/>
          </a:p>
        </p:txBody>
      </p:sp>
      <p:sp>
        <p:nvSpPr>
          <p:cNvPr id="3" name="Metin Yer Tutucusu 2"/>
          <p:cNvSpPr>
            <a:spLocks noGrp="1"/>
          </p:cNvSpPr>
          <p:nvPr>
            <p:ph type="body" idx="1"/>
          </p:nvPr>
        </p:nvSpPr>
        <p:spPr/>
        <p:txBody>
          <a:bodyPr/>
          <a:lstStyle/>
          <a:p>
            <a:pPr marL="515938" lvl="0" indent="-285750" algn="just">
              <a:buFont typeface="Wingdings" panose="05000000000000000000" pitchFamily="2" charset="2"/>
              <a:buChar char="Ø"/>
            </a:pPr>
            <a:r>
              <a:rPr lang="tr-TR" sz="2000" dirty="0">
                <a:latin typeface="+mn-lt"/>
              </a:rPr>
              <a:t>Söz konusu sözleşmeleri düzenleyen 8 denetim kuruluşunun savunması alındı ve haklarında Gözetim Raporu düzenlendi,</a:t>
            </a:r>
          </a:p>
          <a:p>
            <a:pPr marL="515938" lvl="0" indent="-285750" algn="just">
              <a:buFont typeface="Wingdings" panose="05000000000000000000" pitchFamily="2" charset="2"/>
              <a:buChar char="Ø"/>
            </a:pPr>
            <a:r>
              <a:rPr lang="tr-TR" sz="2000" dirty="0">
                <a:latin typeface="+mn-lt"/>
              </a:rPr>
              <a:t>Kurulumuzca yapılan değerlendirmelerde, </a:t>
            </a:r>
          </a:p>
          <a:p>
            <a:pPr marL="714375" lvl="7" indent="-173038" algn="just">
              <a:buFont typeface="Wingdings" panose="05000000000000000000" pitchFamily="2" charset="2"/>
              <a:buChar char="§"/>
            </a:pPr>
            <a:r>
              <a:rPr lang="tr-TR" sz="2000" dirty="0">
                <a:latin typeface="+mn-lt"/>
              </a:rPr>
              <a:t>8 denetim kuruluşuna toplam 318.232 TL idari para cezası,</a:t>
            </a:r>
          </a:p>
          <a:p>
            <a:pPr marL="714375" lvl="7" indent="-173038" algn="just">
              <a:buFont typeface="Wingdings" panose="05000000000000000000" pitchFamily="2" charset="2"/>
              <a:buChar char="§"/>
              <a:tabLst>
                <a:tab pos="450850" algn="l"/>
              </a:tabLst>
            </a:pPr>
            <a:r>
              <a:rPr lang="tr-TR" sz="2000" dirty="0">
                <a:latin typeface="+mn-lt"/>
              </a:rPr>
              <a:t>7 denetim kuruluşuna</a:t>
            </a:r>
            <a:r>
              <a:rPr lang="tr-TR" sz="2200" dirty="0">
                <a:latin typeface="Times New Roman" panose="02020603050405020304" pitchFamily="18" charset="0"/>
                <a:cs typeface="Times New Roman" panose="02020603050405020304" pitchFamily="18" charset="0"/>
              </a:rPr>
              <a:t> </a:t>
            </a:r>
            <a:r>
              <a:rPr lang="tr-TR" sz="2200" dirty="0">
                <a:solidFill>
                  <a:srgbClr val="FF0000"/>
                </a:solidFill>
                <a:latin typeface="Times New Roman" panose="02020603050405020304" pitchFamily="18" charset="0"/>
                <a:cs typeface="Times New Roman" panose="02020603050405020304" pitchFamily="18" charset="0"/>
              </a:rPr>
              <a:t>«uyarı» </a:t>
            </a:r>
            <a:r>
              <a:rPr lang="tr-TR" sz="2000" dirty="0">
                <a:latin typeface="+mn-lt"/>
              </a:rPr>
              <a:t>yaptırımı,</a:t>
            </a:r>
          </a:p>
          <a:p>
            <a:pPr marL="714375" lvl="7" indent="-173038" algn="just">
              <a:buFont typeface="Wingdings" panose="05000000000000000000" pitchFamily="2" charset="2"/>
              <a:buChar char="§"/>
            </a:pPr>
            <a:r>
              <a:rPr lang="tr-TR" sz="2000" dirty="0">
                <a:latin typeface="+mn-lt"/>
              </a:rPr>
              <a:t>1 denetim kuruluşuna </a:t>
            </a:r>
            <a:r>
              <a:rPr lang="tr-TR" sz="2200" dirty="0">
                <a:solidFill>
                  <a:srgbClr val="FF0000"/>
                </a:solidFill>
                <a:latin typeface="Times New Roman" panose="02020603050405020304" pitchFamily="18" charset="0"/>
                <a:cs typeface="Times New Roman" panose="02020603050405020304" pitchFamily="18" charset="0"/>
              </a:rPr>
              <a:t>«ikaz» </a:t>
            </a:r>
            <a:r>
              <a:rPr lang="tr-TR" sz="2000" dirty="0">
                <a:latin typeface="+mn-lt"/>
              </a:rPr>
              <a:t>kararı verildi</a:t>
            </a:r>
            <a:r>
              <a:rPr lang="tr-TR" sz="2200" dirty="0">
                <a:latin typeface="Times New Roman" panose="02020603050405020304" pitchFamily="18" charset="0"/>
                <a:cs typeface="Times New Roman" panose="02020603050405020304" pitchFamily="18" charset="0"/>
              </a:rPr>
              <a:t>.</a:t>
            </a:r>
          </a:p>
          <a:p>
            <a:endParaRPr lang="tr-TR" dirty="0"/>
          </a:p>
        </p:txBody>
      </p:sp>
      <p:sp>
        <p:nvSpPr>
          <p:cNvPr id="4" name="Slayt Numarası Yer Tutucusu 3"/>
          <p:cNvSpPr>
            <a:spLocks noGrp="1"/>
          </p:cNvSpPr>
          <p:nvPr>
            <p:ph type="sldNum" idx="12"/>
          </p:nvPr>
        </p:nvSpPr>
        <p:spPr>
          <a:xfrm>
            <a:off x="8022202" y="632432"/>
            <a:ext cx="548700" cy="671399"/>
          </a:xfrm>
        </p:spPr>
        <p:txBody>
          <a:bodyPr/>
          <a:lstStyle/>
          <a:p>
            <a:pPr lvl="0">
              <a:spcBef>
                <a:spcPts val="0"/>
              </a:spcBef>
              <a:buNone/>
            </a:pPr>
            <a:fld id="{00000000-1234-1234-1234-123412341234}" type="slidenum">
              <a:rPr lang="en" smtClean="0"/>
              <a:t>15</a:t>
            </a:fld>
            <a:endParaRPr lang="en" dirty="0"/>
          </a:p>
        </p:txBody>
      </p:sp>
    </p:spTree>
    <p:extLst>
      <p:ext uri="{BB962C8B-B14F-4D97-AF65-F5344CB8AC3E}">
        <p14:creationId xmlns:p14="http://schemas.microsoft.com/office/powerpoint/2010/main" val="2410046686"/>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2428" y="763550"/>
            <a:ext cx="7203226" cy="671400"/>
          </a:xfrm>
        </p:spPr>
        <p:txBody>
          <a:bodyPr/>
          <a:lstStyle/>
          <a:p>
            <a:pPr algn="ctr"/>
            <a:r>
              <a:rPr lang="tr-TR" sz="2200" kern="1200" dirty="0" smtClean="0">
                <a:latin typeface="Times New Roman" panose="02020603050405020304" pitchFamily="18" charset="0"/>
                <a:ea typeface="+mn-ea"/>
                <a:cs typeface="Times New Roman" panose="02020603050405020304" pitchFamily="18" charset="0"/>
              </a:rPr>
              <a:t>3-b) Denetçilik Durumu/Hukuki </a:t>
            </a:r>
            <a:r>
              <a:rPr lang="tr-TR" sz="2200" kern="1200" dirty="0">
                <a:latin typeface="Times New Roman" panose="02020603050405020304" pitchFamily="18" charset="0"/>
                <a:ea typeface="+mn-ea"/>
                <a:cs typeface="Times New Roman" panose="02020603050405020304" pitchFamily="18" charset="0"/>
              </a:rPr>
              <a:t>Dayanak</a:t>
            </a:r>
          </a:p>
        </p:txBody>
      </p:sp>
      <p:sp>
        <p:nvSpPr>
          <p:cNvPr id="3" name="Metin Yer Tutucusu 2"/>
          <p:cNvSpPr>
            <a:spLocks noGrp="1"/>
          </p:cNvSpPr>
          <p:nvPr>
            <p:ph type="body" idx="1"/>
          </p:nvPr>
        </p:nvSpPr>
        <p:spPr>
          <a:xfrm>
            <a:off x="1055076" y="1434950"/>
            <a:ext cx="7086423" cy="2780100"/>
          </a:xfrm>
        </p:spPr>
        <p:txBody>
          <a:bodyPr/>
          <a:lstStyle/>
          <a:p>
            <a:pPr algn="just">
              <a:buNone/>
            </a:pPr>
            <a:endParaRPr lang="tr-TR" sz="2200" b="1" dirty="0" smtClean="0">
              <a:solidFill>
                <a:schemeClr val="tx1"/>
              </a:solidFill>
              <a:latin typeface="Times New Roman" panose="02020603050405020304" pitchFamily="18" charset="0"/>
              <a:ea typeface="Montserrat"/>
              <a:cs typeface="Times New Roman" panose="02020603050405020304" pitchFamily="18" charset="0"/>
              <a:sym typeface="Montserrat"/>
            </a:endParaRPr>
          </a:p>
          <a:p>
            <a:pPr algn="just">
              <a:buNone/>
            </a:pPr>
            <a:endParaRPr lang="tr-TR" sz="1700" b="1" dirty="0">
              <a:solidFill>
                <a:schemeClr val="tx1"/>
              </a:solidFill>
              <a:latin typeface="Times New Roman" panose="02020603050405020304" pitchFamily="18" charset="0"/>
              <a:ea typeface="Montserrat"/>
              <a:cs typeface="Times New Roman" panose="02020603050405020304" pitchFamily="18" charset="0"/>
              <a:sym typeface="Montserrat"/>
            </a:endParaRPr>
          </a:p>
          <a:p>
            <a:pPr algn="just">
              <a:buFont typeface="Wingdings" panose="05000000000000000000" pitchFamily="2" charset="2"/>
              <a:buChar char="Ø"/>
            </a:pPr>
            <a:r>
              <a:rPr lang="tr-TR" sz="2000" dirty="0">
                <a:latin typeface="+mn-lt"/>
              </a:rPr>
              <a:t>Denetim ancak Kurumumuzca yetkilendirilmiş denetim kuruluşları ve denetçiler tarafından yetkileri çerçevesinde yürütülebilir (TTK md.400, BDY md.11).</a:t>
            </a:r>
          </a:p>
          <a:p>
            <a:pPr algn="just">
              <a:buFont typeface="Wingdings" panose="05000000000000000000" pitchFamily="2" charset="2"/>
              <a:buChar char="Ø"/>
            </a:pPr>
            <a:endParaRPr lang="tr-TR" dirty="0"/>
          </a:p>
        </p:txBody>
      </p:sp>
      <p:sp>
        <p:nvSpPr>
          <p:cNvPr id="4" name="Slayt Numarası Yer Tutucusu 3"/>
          <p:cNvSpPr>
            <a:spLocks noGrp="1"/>
          </p:cNvSpPr>
          <p:nvPr>
            <p:ph type="sldNum" idx="12"/>
          </p:nvPr>
        </p:nvSpPr>
        <p:spPr>
          <a:xfrm>
            <a:off x="8085654" y="623147"/>
            <a:ext cx="548700" cy="671399"/>
          </a:xfrm>
        </p:spPr>
        <p:txBody>
          <a:bodyPr/>
          <a:lstStyle/>
          <a:p>
            <a:pPr lvl="0">
              <a:spcBef>
                <a:spcPts val="0"/>
              </a:spcBef>
              <a:buNone/>
            </a:pPr>
            <a:fld id="{00000000-1234-1234-1234-123412341234}" type="slidenum">
              <a:rPr lang="en" smtClean="0"/>
              <a:t>16</a:t>
            </a:fld>
            <a:endParaRPr lang="en" dirty="0"/>
          </a:p>
        </p:txBody>
      </p:sp>
    </p:spTree>
    <p:extLst>
      <p:ext uri="{BB962C8B-B14F-4D97-AF65-F5344CB8AC3E}">
        <p14:creationId xmlns:p14="http://schemas.microsoft.com/office/powerpoint/2010/main" val="3006106987"/>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3725" y="670566"/>
            <a:ext cx="7613151" cy="767010"/>
          </a:xfrm>
        </p:spPr>
        <p:txBody>
          <a:bodyPr/>
          <a:lstStyle/>
          <a:p>
            <a:pPr algn="ctr"/>
            <a:r>
              <a:rPr lang="tr-TR" sz="2200" kern="1200" dirty="0" smtClean="0">
                <a:latin typeface="Times New Roman" panose="02020603050405020304" pitchFamily="18" charset="0"/>
                <a:ea typeface="+mn-ea"/>
                <a:cs typeface="Times New Roman" panose="02020603050405020304" pitchFamily="18" charset="0"/>
              </a:rPr>
              <a:t>3-b)</a:t>
            </a:r>
            <a:r>
              <a:rPr lang="tr-TR" sz="2200" kern="1200" dirty="0" smtClean="0">
                <a:latin typeface="Times New Roman" panose="02020603050405020304" pitchFamily="18" charset="0"/>
                <a:cs typeface="Times New Roman" panose="02020603050405020304" pitchFamily="18" charset="0"/>
              </a:rPr>
              <a:t>Denetçilik Durumu/</a:t>
            </a:r>
            <a:r>
              <a:rPr lang="tr-TR" sz="2200" kern="1200" dirty="0" smtClean="0">
                <a:latin typeface="Times New Roman" panose="02020603050405020304" pitchFamily="18" charset="0"/>
                <a:ea typeface="+mn-ea"/>
                <a:cs typeface="Times New Roman" panose="02020603050405020304" pitchFamily="18" charset="0"/>
              </a:rPr>
              <a:t>Bulgular</a:t>
            </a:r>
            <a:endParaRPr lang="tr-TR" sz="1700" dirty="0"/>
          </a:p>
        </p:txBody>
      </p:sp>
      <p:sp>
        <p:nvSpPr>
          <p:cNvPr id="3" name="Metin Yer Tutucusu 2"/>
          <p:cNvSpPr>
            <a:spLocks noGrp="1"/>
          </p:cNvSpPr>
          <p:nvPr>
            <p:ph type="body" idx="1"/>
          </p:nvPr>
        </p:nvSpPr>
        <p:spPr>
          <a:xfrm>
            <a:off x="1010200" y="1380972"/>
            <a:ext cx="7131300" cy="2834078"/>
          </a:xfrm>
        </p:spPr>
        <p:txBody>
          <a:bodyPr/>
          <a:lstStyle/>
          <a:p>
            <a:pPr lvl="1" algn="just">
              <a:buFont typeface="Wingdings" panose="05000000000000000000" pitchFamily="2" charset="2"/>
              <a:buChar char="Ø"/>
            </a:pPr>
            <a:r>
              <a:rPr lang="tr-TR" sz="2000" dirty="0">
                <a:latin typeface="+mn-lt"/>
              </a:rPr>
              <a:t>2014 ve 2015 yılı denetimlerine ait sözleşmeler gözetime tabi tutuldu.</a:t>
            </a:r>
          </a:p>
          <a:p>
            <a:pPr algn="just">
              <a:buFont typeface="Wingdings" panose="05000000000000000000" pitchFamily="2" charset="2"/>
              <a:buChar char="Ø"/>
            </a:pPr>
            <a:r>
              <a:rPr lang="tr-TR" sz="2000" dirty="0">
                <a:latin typeface="+mn-lt"/>
              </a:rPr>
              <a:t>1 denetim kuruluşu tarafından düzenlenen 4 sözleşmenin denetim ekiplerinde görevlendirilen 1 kişinin Kurumumuzca yetkilendirilmiş denetçi olmadığı tespit edildi.</a:t>
            </a:r>
          </a:p>
        </p:txBody>
      </p:sp>
      <p:sp>
        <p:nvSpPr>
          <p:cNvPr id="4" name="Slayt Numarası Yer Tutucusu 3"/>
          <p:cNvSpPr>
            <a:spLocks noGrp="1"/>
          </p:cNvSpPr>
          <p:nvPr>
            <p:ph type="sldNum" idx="12"/>
          </p:nvPr>
        </p:nvSpPr>
        <p:spPr>
          <a:xfrm>
            <a:off x="8085654" y="623147"/>
            <a:ext cx="548700" cy="671399"/>
          </a:xfrm>
        </p:spPr>
        <p:txBody>
          <a:bodyPr/>
          <a:lstStyle/>
          <a:p>
            <a:pPr lvl="0">
              <a:spcBef>
                <a:spcPts val="0"/>
              </a:spcBef>
              <a:buNone/>
            </a:pPr>
            <a:fld id="{00000000-1234-1234-1234-123412341234}" type="slidenum">
              <a:rPr lang="en" smtClean="0"/>
              <a:t>17</a:t>
            </a:fld>
            <a:endParaRPr lang="en" dirty="0"/>
          </a:p>
        </p:txBody>
      </p:sp>
    </p:spTree>
    <p:extLst>
      <p:ext uri="{BB962C8B-B14F-4D97-AF65-F5344CB8AC3E}">
        <p14:creationId xmlns:p14="http://schemas.microsoft.com/office/powerpoint/2010/main" val="2283120664"/>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2524" y="763550"/>
            <a:ext cx="7131300" cy="671400"/>
          </a:xfrm>
        </p:spPr>
        <p:txBody>
          <a:bodyPr/>
          <a:lstStyle/>
          <a:p>
            <a:pPr algn="ctr"/>
            <a:r>
              <a:rPr lang="tr-TR" sz="2200" kern="1200" dirty="0">
                <a:latin typeface="Times New Roman" panose="02020603050405020304" pitchFamily="18" charset="0"/>
                <a:ea typeface="+mn-ea"/>
                <a:cs typeface="Times New Roman" panose="02020603050405020304" pitchFamily="18" charset="0"/>
              </a:rPr>
              <a:t>3-b</a:t>
            </a:r>
            <a:r>
              <a:rPr lang="tr-TR" sz="2200" kern="1200" dirty="0" smtClean="0">
                <a:latin typeface="Times New Roman" panose="02020603050405020304" pitchFamily="18" charset="0"/>
                <a:ea typeface="+mn-ea"/>
                <a:cs typeface="Times New Roman" panose="02020603050405020304" pitchFamily="18" charset="0"/>
              </a:rPr>
              <a:t>) </a:t>
            </a:r>
            <a:r>
              <a:rPr lang="tr-TR" sz="2200" kern="1200" dirty="0" smtClean="0">
                <a:latin typeface="Times New Roman" panose="02020603050405020304" pitchFamily="18" charset="0"/>
                <a:cs typeface="Times New Roman" panose="02020603050405020304" pitchFamily="18" charset="0"/>
              </a:rPr>
              <a:t>Denetçilik </a:t>
            </a:r>
            <a:r>
              <a:rPr lang="tr-TR" sz="2200" kern="1200" dirty="0">
                <a:latin typeface="Times New Roman" panose="02020603050405020304" pitchFamily="18" charset="0"/>
                <a:cs typeface="Times New Roman" panose="02020603050405020304" pitchFamily="18" charset="0"/>
              </a:rPr>
              <a:t>Durumu</a:t>
            </a:r>
            <a:r>
              <a:rPr lang="tr-TR" sz="2200" kern="1200" dirty="0" smtClean="0">
                <a:latin typeface="Times New Roman" panose="02020603050405020304" pitchFamily="18" charset="0"/>
                <a:ea typeface="+mn-ea"/>
                <a:cs typeface="Times New Roman" panose="02020603050405020304" pitchFamily="18" charset="0"/>
              </a:rPr>
              <a:t>/Sonuçlar</a:t>
            </a:r>
            <a:endParaRPr lang="tr-TR" dirty="0"/>
          </a:p>
        </p:txBody>
      </p:sp>
      <p:sp>
        <p:nvSpPr>
          <p:cNvPr id="3" name="Metin Yer Tutucusu 2"/>
          <p:cNvSpPr>
            <a:spLocks noGrp="1"/>
          </p:cNvSpPr>
          <p:nvPr>
            <p:ph type="body" idx="1"/>
          </p:nvPr>
        </p:nvSpPr>
        <p:spPr>
          <a:xfrm>
            <a:off x="1106232" y="1434950"/>
            <a:ext cx="6976297" cy="2780100"/>
          </a:xfrm>
        </p:spPr>
        <p:txBody>
          <a:bodyPr/>
          <a:lstStyle/>
          <a:p>
            <a:pPr lvl="0" algn="just">
              <a:buFont typeface="Wingdings" panose="05000000000000000000" pitchFamily="2" charset="2"/>
              <a:buChar char="Ø"/>
            </a:pPr>
            <a:r>
              <a:rPr lang="tr-TR" sz="2000" dirty="0">
                <a:latin typeface="+mn-lt"/>
              </a:rPr>
              <a:t>İlgili denetim kuruluşunun savunması alındı.</a:t>
            </a:r>
          </a:p>
          <a:p>
            <a:pPr lvl="0" algn="just">
              <a:buFont typeface="Wingdings" panose="05000000000000000000" pitchFamily="2" charset="2"/>
              <a:buChar char="Ø"/>
            </a:pPr>
            <a:r>
              <a:rPr lang="tr-TR" sz="2000" dirty="0">
                <a:latin typeface="+mn-lt"/>
              </a:rPr>
              <a:t>Gözetim Raporu hazırlanmış olup; idari süreç devam etmektedir.</a:t>
            </a:r>
          </a:p>
          <a:p>
            <a:endParaRPr lang="tr-TR" dirty="0"/>
          </a:p>
        </p:txBody>
      </p:sp>
      <p:sp>
        <p:nvSpPr>
          <p:cNvPr id="4" name="Slayt Numarası Yer Tutucusu 3"/>
          <p:cNvSpPr>
            <a:spLocks noGrp="1"/>
          </p:cNvSpPr>
          <p:nvPr>
            <p:ph type="sldNum" idx="12"/>
          </p:nvPr>
        </p:nvSpPr>
        <p:spPr>
          <a:xfrm>
            <a:off x="8082529" y="648725"/>
            <a:ext cx="548700" cy="671399"/>
          </a:xfrm>
        </p:spPr>
        <p:txBody>
          <a:bodyPr/>
          <a:lstStyle/>
          <a:p>
            <a:pPr lvl="0">
              <a:spcBef>
                <a:spcPts val="0"/>
              </a:spcBef>
              <a:buNone/>
            </a:pPr>
            <a:fld id="{00000000-1234-1234-1234-123412341234}" type="slidenum">
              <a:rPr lang="en" smtClean="0"/>
              <a:t>18</a:t>
            </a:fld>
            <a:endParaRPr lang="en" dirty="0"/>
          </a:p>
        </p:txBody>
      </p:sp>
    </p:spTree>
    <p:extLst>
      <p:ext uri="{BB962C8B-B14F-4D97-AF65-F5344CB8AC3E}">
        <p14:creationId xmlns:p14="http://schemas.microsoft.com/office/powerpoint/2010/main" val="965383328"/>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9548" y="699538"/>
            <a:ext cx="7693159" cy="678179"/>
          </a:xfrm>
        </p:spPr>
        <p:txBody>
          <a:bodyPr/>
          <a:lstStyle/>
          <a:p>
            <a:pPr algn="ctr"/>
            <a:r>
              <a:rPr lang="tr-TR" sz="2200" kern="1200" dirty="0" smtClean="0">
                <a:latin typeface="Times New Roman" panose="02020603050405020304" pitchFamily="18" charset="0"/>
                <a:cs typeface="Times New Roman" panose="02020603050405020304" pitchFamily="18" charset="0"/>
              </a:rPr>
              <a:t>3-c) Sorumlu Denetçilik/Hukuki Dayanak</a:t>
            </a:r>
            <a:endParaRPr lang="tr-TR" sz="2200" dirty="0">
              <a:solidFill>
                <a:schemeClr val="tx1"/>
              </a:solidFill>
            </a:endParaRPr>
          </a:p>
        </p:txBody>
      </p:sp>
      <p:sp>
        <p:nvSpPr>
          <p:cNvPr id="3" name="Metin Yer Tutucusu 2"/>
          <p:cNvSpPr>
            <a:spLocks noGrp="1"/>
          </p:cNvSpPr>
          <p:nvPr>
            <p:ph type="body" idx="1"/>
          </p:nvPr>
        </p:nvSpPr>
        <p:spPr>
          <a:xfrm>
            <a:off x="997527" y="1461307"/>
            <a:ext cx="7177173" cy="2877033"/>
          </a:xfrm>
        </p:spPr>
        <p:txBody>
          <a:bodyPr/>
          <a:lstStyle/>
          <a:p>
            <a:pPr algn="just">
              <a:buNone/>
            </a:pPr>
            <a:endParaRPr lang="tr-TR" sz="2200" b="1" dirty="0">
              <a:solidFill>
                <a:schemeClr val="tx1"/>
              </a:solidFill>
              <a:latin typeface="Times New Roman" panose="02020603050405020304" pitchFamily="18" charset="0"/>
              <a:ea typeface="Montserrat"/>
              <a:cs typeface="Times New Roman" panose="02020603050405020304" pitchFamily="18" charset="0"/>
              <a:sym typeface="Montserrat"/>
            </a:endParaRPr>
          </a:p>
          <a:p>
            <a:pPr marL="360363" indent="-360363" algn="just">
              <a:buFont typeface="Wingdings" panose="05000000000000000000" pitchFamily="2" charset="2"/>
              <a:buChar char="Ø"/>
            </a:pPr>
            <a:r>
              <a:rPr lang="tr-TR" sz="2000" dirty="0">
                <a:latin typeface="+mn-lt"/>
              </a:rPr>
              <a:t>Denetim ekiplerinde sorumlu denetçi olarak görevlendirilenlerin Kurumumuzca onaylanmış sorumlu denetçi olması zorunludur (BDY </a:t>
            </a:r>
            <a:r>
              <a:rPr lang="tr-TR" sz="2000" dirty="0" err="1">
                <a:latin typeface="+mn-lt"/>
              </a:rPr>
              <a:t>md.</a:t>
            </a:r>
            <a:r>
              <a:rPr lang="tr-TR" sz="2000" dirty="0">
                <a:latin typeface="+mn-lt"/>
              </a:rPr>
              <a:t> 28).</a:t>
            </a:r>
          </a:p>
          <a:p>
            <a:pPr marL="360363" indent="-360363" algn="just">
              <a:buFont typeface="Wingdings" panose="05000000000000000000" pitchFamily="2" charset="2"/>
              <a:buChar char="Ø"/>
            </a:pPr>
            <a:endParaRPr lang="tr-TR" sz="2000" dirty="0">
              <a:latin typeface="+mn-lt"/>
            </a:endParaRPr>
          </a:p>
          <a:p>
            <a:pPr marL="360363" indent="-360363" algn="just">
              <a:buFont typeface="Wingdings" panose="05000000000000000000" pitchFamily="2" charset="2"/>
              <a:buChar char="Ø"/>
            </a:pPr>
            <a:r>
              <a:rPr lang="tr-TR" sz="2000" dirty="0" err="1">
                <a:latin typeface="+mn-lt"/>
              </a:rPr>
              <a:t>BDY’nin</a:t>
            </a:r>
            <a:r>
              <a:rPr lang="tr-TR" sz="2000" dirty="0">
                <a:latin typeface="+mn-lt"/>
              </a:rPr>
              <a:t> 28 inci maddesi uyarınca görevlendirilmesi uygun görülenler dışında sorumlu denetçi görevlendirilmesi </a:t>
            </a:r>
            <a:r>
              <a:rPr lang="tr-TR" sz="2000" dirty="0">
                <a:solidFill>
                  <a:srgbClr val="FF0000"/>
                </a:solidFill>
                <a:latin typeface="Times New Roman" panose="02020603050405020304" pitchFamily="18" charset="0"/>
                <a:cs typeface="Times New Roman" panose="02020603050405020304" pitchFamily="18" charset="0"/>
              </a:rPr>
              <a:t>«uyarı</a:t>
            </a:r>
            <a:r>
              <a:rPr lang="tr-TR" sz="2000" dirty="0" smtClean="0">
                <a:solidFill>
                  <a:srgbClr val="FF0000"/>
                </a:solidFill>
                <a:latin typeface="Times New Roman" panose="02020603050405020304" pitchFamily="18" charset="0"/>
                <a:cs typeface="Times New Roman" panose="02020603050405020304" pitchFamily="18" charset="0"/>
              </a:rPr>
              <a:t>» </a:t>
            </a:r>
            <a:r>
              <a:rPr lang="tr-TR" sz="2000" dirty="0">
                <a:latin typeface="+mn-lt"/>
              </a:rPr>
              <a:t>yaptırımını gerektirmektedir (BDY md.40/1-g)</a:t>
            </a:r>
          </a:p>
          <a:p>
            <a:pPr marL="360363" indent="-360363" algn="just"/>
            <a:endParaRPr lang="tr-TR" sz="2000" dirty="0">
              <a:latin typeface="+mn-lt"/>
            </a:endParaRPr>
          </a:p>
          <a:p>
            <a:endParaRPr lang="tr-TR" dirty="0"/>
          </a:p>
        </p:txBody>
      </p:sp>
      <p:sp>
        <p:nvSpPr>
          <p:cNvPr id="4" name="Slayt Numarası Yer Tutucusu 3"/>
          <p:cNvSpPr>
            <a:spLocks noGrp="1"/>
          </p:cNvSpPr>
          <p:nvPr>
            <p:ph type="sldNum" idx="12"/>
          </p:nvPr>
        </p:nvSpPr>
        <p:spPr>
          <a:xfrm>
            <a:off x="7977441" y="622729"/>
            <a:ext cx="570533" cy="671399"/>
          </a:xfrm>
        </p:spPr>
        <p:txBody>
          <a:bodyPr/>
          <a:lstStyle/>
          <a:p>
            <a:pPr lvl="0">
              <a:spcBef>
                <a:spcPts val="0"/>
              </a:spcBef>
              <a:buNone/>
            </a:pPr>
            <a:fld id="{00000000-1234-1234-1234-123412341234}" type="slidenum">
              <a:rPr lang="en" smtClean="0"/>
              <a:t>19</a:t>
            </a:fld>
            <a:endParaRPr lang="en" dirty="0"/>
          </a:p>
        </p:txBody>
      </p:sp>
    </p:spTree>
    <p:extLst>
      <p:ext uri="{BB962C8B-B14F-4D97-AF65-F5344CB8AC3E}">
        <p14:creationId xmlns:p14="http://schemas.microsoft.com/office/powerpoint/2010/main" val="271237009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6035" y="648725"/>
            <a:ext cx="7459090" cy="671400"/>
          </a:xfrm>
        </p:spPr>
        <p:txBody>
          <a:bodyPr/>
          <a:lstStyle/>
          <a:p>
            <a:r>
              <a:rPr lang="tr-TR" sz="2400" dirty="0">
                <a:solidFill>
                  <a:schemeClr val="bg1"/>
                </a:solidFill>
                <a:latin typeface="Times New Roman" panose="02020603050405020304" pitchFamily="18" charset="0"/>
                <a:cs typeface="Times New Roman" panose="02020603050405020304" pitchFamily="18" charset="0"/>
              </a:rPr>
              <a:t>Doğru ve Güvenilir Finansal Bilgi İçin </a:t>
            </a:r>
            <a:r>
              <a:rPr lang="tr-TR" sz="2400" dirty="0" smtClean="0">
                <a:solidFill>
                  <a:schemeClr val="bg1"/>
                </a:solidFill>
                <a:latin typeface="Times New Roman" panose="02020603050405020304" pitchFamily="18" charset="0"/>
                <a:cs typeface="Times New Roman" panose="02020603050405020304" pitchFamily="18" charset="0"/>
              </a:rPr>
              <a:t>Hukuki Altyapı</a:t>
            </a:r>
            <a:endParaRPr lang="tr-TR" sz="2400" dirty="0">
              <a:solidFill>
                <a:schemeClr val="bg1"/>
              </a:solidFill>
            </a:endParaRPr>
          </a:p>
        </p:txBody>
      </p:sp>
      <p:sp>
        <p:nvSpPr>
          <p:cNvPr id="3" name="Metin Yer Tutucusu 2"/>
          <p:cNvSpPr>
            <a:spLocks noGrp="1"/>
          </p:cNvSpPr>
          <p:nvPr>
            <p:ph type="body" idx="1"/>
          </p:nvPr>
        </p:nvSpPr>
        <p:spPr>
          <a:xfrm>
            <a:off x="856035" y="1425221"/>
            <a:ext cx="7131300" cy="2941295"/>
          </a:xfrm>
        </p:spPr>
        <p:txBody>
          <a:bodyPr/>
          <a:lstStyle/>
          <a:p>
            <a:pPr marL="719138" lvl="1" indent="-307975" algn="just">
              <a:buFont typeface="Wingdings" panose="05000000000000000000" pitchFamily="2" charset="2"/>
              <a:buChar char="Ø"/>
            </a:pPr>
            <a:r>
              <a:rPr lang="tr-TR" sz="2000" dirty="0"/>
              <a:t>Finansal tabloların, Türkiye Muhasebe Standartlarına göre düzenlenmesi (TTK </a:t>
            </a:r>
            <a:r>
              <a:rPr lang="tr-TR" sz="2000" dirty="0" err="1"/>
              <a:t>md.</a:t>
            </a:r>
            <a:r>
              <a:rPr lang="tr-TR" sz="2000" dirty="0"/>
              <a:t> 515)</a:t>
            </a:r>
          </a:p>
          <a:p>
            <a:pPr marL="719138" lvl="1" indent="-307975" algn="just">
              <a:buFont typeface="Wingdings" panose="05000000000000000000" pitchFamily="2" charset="2"/>
              <a:buChar char="Ø"/>
            </a:pPr>
            <a:r>
              <a:rPr lang="tr-TR" sz="2000" dirty="0"/>
              <a:t>Finansal tablolarda, </a:t>
            </a:r>
            <a:r>
              <a:rPr lang="tr-TR" sz="2000" dirty="0" err="1"/>
              <a:t>malvarlıksal</a:t>
            </a:r>
            <a:r>
              <a:rPr lang="tr-TR" sz="2000" dirty="0"/>
              <a:t> ve finansal </a:t>
            </a:r>
            <a:r>
              <a:rPr lang="tr-TR" sz="2000" dirty="0" smtClean="0"/>
              <a:t>durumun </a:t>
            </a:r>
            <a:r>
              <a:rPr lang="tr-TR" sz="2000" dirty="0"/>
              <a:t>dürüst resim ilkesine uygun olarak yansıtılıp yansıtılmadığının denetiminin yapılması (TTK </a:t>
            </a:r>
            <a:r>
              <a:rPr lang="tr-TR" sz="2000" dirty="0" err="1"/>
              <a:t>md.</a:t>
            </a:r>
            <a:r>
              <a:rPr lang="tr-TR" sz="2000" dirty="0"/>
              <a:t> 398)</a:t>
            </a:r>
          </a:p>
          <a:p>
            <a:pPr marL="719138" lvl="1" indent="-307975" algn="just">
              <a:buFont typeface="Wingdings" panose="05000000000000000000" pitchFamily="2" charset="2"/>
              <a:buChar char="Ø"/>
            </a:pPr>
            <a:r>
              <a:rPr lang="tr-TR" sz="2000" dirty="0"/>
              <a:t>Denetimin, belirlenen standart ve ilkelere uygun olarak yapılmasını temin etmek üzere inceleme ve gözetim </a:t>
            </a:r>
            <a:r>
              <a:rPr lang="tr-TR" sz="2000" dirty="0" smtClean="0"/>
              <a:t>yapılması (</a:t>
            </a:r>
            <a:r>
              <a:rPr lang="tr-TR" sz="2000" dirty="0"/>
              <a:t>KHK md 2-9)</a:t>
            </a:r>
          </a:p>
          <a:p>
            <a:endParaRPr lang="tr-TR" dirty="0"/>
          </a:p>
        </p:txBody>
      </p:sp>
      <p:sp>
        <p:nvSpPr>
          <p:cNvPr id="4" name="Slayt Numarası Yer Tutucusu 3"/>
          <p:cNvSpPr>
            <a:spLocks noGrp="1"/>
          </p:cNvSpPr>
          <p:nvPr>
            <p:ph type="sldNum" idx="12"/>
          </p:nvPr>
        </p:nvSpPr>
        <p:spPr>
          <a:xfrm>
            <a:off x="8213424" y="584885"/>
            <a:ext cx="548700" cy="671399"/>
          </a:xfrm>
        </p:spPr>
        <p:txBody>
          <a:bodyPr/>
          <a:lstStyle/>
          <a:p>
            <a:pPr lvl="0">
              <a:spcBef>
                <a:spcPts val="0"/>
              </a:spcBef>
              <a:buNone/>
            </a:pPr>
            <a:fld id="{00000000-1234-1234-1234-123412341234}" type="slidenum">
              <a:rPr lang="en" smtClean="0"/>
              <a:t>2</a:t>
            </a:fld>
            <a:endParaRPr lang="en" dirty="0"/>
          </a:p>
        </p:txBody>
      </p:sp>
    </p:spTree>
    <p:extLst>
      <p:ext uri="{BB962C8B-B14F-4D97-AF65-F5344CB8AC3E}">
        <p14:creationId xmlns:p14="http://schemas.microsoft.com/office/powerpoint/2010/main" val="1515052120"/>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6313" y="696375"/>
            <a:ext cx="7417510" cy="915987"/>
          </a:xfrm>
        </p:spPr>
        <p:txBody>
          <a:bodyPr/>
          <a:lstStyle/>
          <a:p>
            <a:pPr algn="ctr"/>
            <a:r>
              <a:rPr lang="tr-TR" sz="2200" kern="1200" dirty="0">
                <a:latin typeface="Times New Roman" panose="02020603050405020304" pitchFamily="18" charset="0"/>
                <a:cs typeface="Times New Roman" panose="02020603050405020304" pitchFamily="18" charset="0"/>
              </a:rPr>
              <a:t>3-c</a:t>
            </a:r>
            <a:r>
              <a:rPr lang="tr-TR" sz="2200" kern="1200" dirty="0" smtClean="0">
                <a:latin typeface="Times New Roman" panose="02020603050405020304" pitchFamily="18" charset="0"/>
                <a:cs typeface="Times New Roman" panose="02020603050405020304" pitchFamily="18" charset="0"/>
              </a:rPr>
              <a:t>) Sorumlu </a:t>
            </a:r>
            <a:r>
              <a:rPr lang="tr-TR" sz="2200" kern="1200" dirty="0">
                <a:latin typeface="Times New Roman" panose="02020603050405020304" pitchFamily="18" charset="0"/>
                <a:cs typeface="Times New Roman" panose="02020603050405020304" pitchFamily="18" charset="0"/>
              </a:rPr>
              <a:t>Denetçilik/Bulgular</a:t>
            </a:r>
            <a:r>
              <a:rPr lang="tr-TR" sz="2000" dirty="0">
                <a:solidFill>
                  <a:schemeClr val="tx1"/>
                </a:solidFill>
                <a:latin typeface="Times New Roman" panose="02020603050405020304" pitchFamily="18" charset="0"/>
                <a:cs typeface="Times New Roman" panose="02020603050405020304" pitchFamily="18" charset="0"/>
              </a:rPr>
              <a:t/>
            </a:r>
            <a:br>
              <a:rPr lang="tr-TR" sz="2000" dirty="0">
                <a:solidFill>
                  <a:schemeClr val="tx1"/>
                </a:solidFill>
                <a:latin typeface="Times New Roman" panose="02020603050405020304" pitchFamily="18" charset="0"/>
                <a:cs typeface="Times New Roman" panose="02020603050405020304" pitchFamily="18" charset="0"/>
              </a:rPr>
            </a:br>
            <a:endParaRPr lang="tr-TR" sz="1600" dirty="0">
              <a:solidFill>
                <a:schemeClr val="tx1"/>
              </a:solidFill>
            </a:endParaRPr>
          </a:p>
        </p:txBody>
      </p:sp>
      <p:sp>
        <p:nvSpPr>
          <p:cNvPr id="3" name="Metin Yer Tutucusu 2"/>
          <p:cNvSpPr>
            <a:spLocks noGrp="1"/>
          </p:cNvSpPr>
          <p:nvPr>
            <p:ph type="body" idx="1"/>
          </p:nvPr>
        </p:nvSpPr>
        <p:spPr>
          <a:xfrm>
            <a:off x="971949" y="1409428"/>
            <a:ext cx="7168129" cy="3164439"/>
          </a:xfrm>
        </p:spPr>
        <p:txBody>
          <a:bodyPr/>
          <a:lstStyle/>
          <a:p>
            <a:pPr marL="457200" indent="-342900" algn="just">
              <a:buFont typeface="Wingdings" panose="05000000000000000000" pitchFamily="2" charset="2"/>
              <a:buChar char="Ø"/>
            </a:pPr>
            <a:r>
              <a:rPr lang="tr-TR" sz="2000" dirty="0">
                <a:latin typeface="+mn-lt"/>
              </a:rPr>
              <a:t>2014 ve 2015 yılı denetimlerine ait sözleşmeler gözetime tabi tutuldu,</a:t>
            </a:r>
          </a:p>
          <a:p>
            <a:pPr marL="457200" indent="-342900" algn="just">
              <a:buFont typeface="Wingdings" panose="05000000000000000000" pitchFamily="2" charset="2"/>
              <a:buChar char="Ø"/>
            </a:pPr>
            <a:r>
              <a:rPr lang="tr-TR" sz="2000" dirty="0">
                <a:latin typeface="+mn-lt"/>
              </a:rPr>
              <a:t>352 sözleşmede görevlendirilen 27 denetçinin Kurumumuzca  onaylanmış sorumlu denetçi olmadığı tespit edildi,</a:t>
            </a:r>
          </a:p>
          <a:p>
            <a:endParaRPr lang="tr-TR" dirty="0"/>
          </a:p>
        </p:txBody>
      </p:sp>
      <p:sp>
        <p:nvSpPr>
          <p:cNvPr id="4" name="Slayt Numarası Yer Tutucusu 3"/>
          <p:cNvSpPr>
            <a:spLocks noGrp="1"/>
          </p:cNvSpPr>
          <p:nvPr>
            <p:ph type="sldNum" idx="12"/>
          </p:nvPr>
        </p:nvSpPr>
        <p:spPr>
          <a:xfrm>
            <a:off x="8066962" y="626037"/>
            <a:ext cx="548700" cy="671399"/>
          </a:xfrm>
        </p:spPr>
        <p:txBody>
          <a:bodyPr/>
          <a:lstStyle/>
          <a:p>
            <a:pPr lvl="0">
              <a:spcBef>
                <a:spcPts val="0"/>
              </a:spcBef>
              <a:buNone/>
            </a:pPr>
            <a:fld id="{00000000-1234-1234-1234-123412341234}" type="slidenum">
              <a:rPr lang="en" smtClean="0"/>
              <a:t>20</a:t>
            </a:fld>
            <a:endParaRPr lang="en" dirty="0"/>
          </a:p>
        </p:txBody>
      </p:sp>
    </p:spTree>
    <p:extLst>
      <p:ext uri="{BB962C8B-B14F-4D97-AF65-F5344CB8AC3E}">
        <p14:creationId xmlns:p14="http://schemas.microsoft.com/office/powerpoint/2010/main" val="340400662"/>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0348" y="965240"/>
            <a:ext cx="7399749" cy="671400"/>
          </a:xfrm>
        </p:spPr>
        <p:txBody>
          <a:bodyPr/>
          <a:lstStyle/>
          <a:p>
            <a:pPr algn="ctr"/>
            <a:r>
              <a:rPr lang="tr-TR" sz="2200" kern="1200" dirty="0">
                <a:latin typeface="Times New Roman" panose="02020603050405020304" pitchFamily="18" charset="0"/>
                <a:cs typeface="Times New Roman" panose="02020603050405020304" pitchFamily="18" charset="0"/>
              </a:rPr>
              <a:t>3-c</a:t>
            </a:r>
            <a:r>
              <a:rPr lang="tr-TR" sz="2200" kern="1200" dirty="0" smtClean="0">
                <a:latin typeface="Times New Roman" panose="02020603050405020304" pitchFamily="18" charset="0"/>
                <a:cs typeface="Times New Roman" panose="02020603050405020304" pitchFamily="18" charset="0"/>
              </a:rPr>
              <a:t>) Sorumlu </a:t>
            </a:r>
            <a:r>
              <a:rPr lang="tr-TR" sz="2200" kern="1200" dirty="0">
                <a:latin typeface="Times New Roman" panose="02020603050405020304" pitchFamily="18" charset="0"/>
                <a:cs typeface="Times New Roman" panose="02020603050405020304" pitchFamily="18" charset="0"/>
              </a:rPr>
              <a:t>Denetçilik/Sonuçlar</a:t>
            </a:r>
            <a:r>
              <a:rPr lang="tr-TR" sz="2000" dirty="0">
                <a:solidFill>
                  <a:srgbClr val="000000"/>
                </a:solidFill>
                <a:latin typeface="Times New Roman" panose="02020603050405020304" pitchFamily="18" charset="0"/>
                <a:cs typeface="Times New Roman" panose="02020603050405020304" pitchFamily="18" charset="0"/>
              </a:rPr>
              <a:t/>
            </a:r>
            <a:br>
              <a:rPr lang="tr-TR" sz="2000" dirty="0">
                <a:solidFill>
                  <a:srgbClr val="000000"/>
                </a:solidFill>
                <a:latin typeface="Times New Roman" panose="02020603050405020304" pitchFamily="18" charset="0"/>
                <a:cs typeface="Times New Roman" panose="02020603050405020304" pitchFamily="18" charset="0"/>
              </a:rPr>
            </a:br>
            <a:endParaRPr lang="tr-TR" dirty="0"/>
          </a:p>
        </p:txBody>
      </p:sp>
      <p:sp>
        <p:nvSpPr>
          <p:cNvPr id="3" name="Metin Yer Tutucusu 2"/>
          <p:cNvSpPr>
            <a:spLocks noGrp="1"/>
          </p:cNvSpPr>
          <p:nvPr>
            <p:ph type="body" idx="1"/>
          </p:nvPr>
        </p:nvSpPr>
        <p:spPr/>
        <p:txBody>
          <a:bodyPr/>
          <a:lstStyle/>
          <a:p>
            <a:pPr marL="457200" lvl="0" indent="-342900" algn="just">
              <a:buFont typeface="Wingdings" panose="05000000000000000000" pitchFamily="2" charset="2"/>
              <a:buChar char="Ø"/>
            </a:pPr>
            <a:r>
              <a:rPr lang="tr-TR" sz="2000" dirty="0">
                <a:latin typeface="+mn-lt"/>
              </a:rPr>
              <a:t>Söz konusu sözleşmeleri düzenleyen 16 denetim kuruluşunun savunması alındı.</a:t>
            </a:r>
          </a:p>
          <a:p>
            <a:pPr marL="457200" lvl="0" indent="-342900" algn="just">
              <a:buFont typeface="Wingdings" panose="05000000000000000000" pitchFamily="2" charset="2"/>
              <a:buChar char="Ø"/>
            </a:pPr>
            <a:r>
              <a:rPr lang="tr-TR" sz="2000" dirty="0">
                <a:latin typeface="+mn-lt"/>
              </a:rPr>
              <a:t>Hakkında Gözetim Raporu hazırlanan 8  denetim kuruluşu hakkında Kurulumuzca;</a:t>
            </a:r>
          </a:p>
          <a:p>
            <a:pPr marL="804863" lvl="6" indent="-263525" algn="just">
              <a:buFont typeface="Wingdings" panose="05000000000000000000" pitchFamily="2" charset="2"/>
              <a:buChar char="§"/>
            </a:pPr>
            <a:r>
              <a:rPr lang="tr-TR" sz="2000" dirty="0">
                <a:latin typeface="+mn-lt"/>
              </a:rPr>
              <a:t>7 denetim kuruluşuna toplam 2.497.895 TL idari para cezası,</a:t>
            </a:r>
          </a:p>
          <a:p>
            <a:pPr marL="804863" lvl="1" indent="-263525" algn="just">
              <a:buFont typeface="Wingdings" panose="05000000000000000000" pitchFamily="2" charset="2"/>
              <a:buChar char="§"/>
            </a:pPr>
            <a:r>
              <a:rPr lang="tr-TR" sz="2000" dirty="0">
                <a:latin typeface="+mn-lt"/>
              </a:rPr>
              <a:t>8 denetim kuruluşuna</a:t>
            </a:r>
            <a:r>
              <a:rPr lang="tr-TR" sz="2000" dirty="0">
                <a:latin typeface="Times New Roman" panose="02020603050405020304" pitchFamily="18" charset="0"/>
                <a:cs typeface="Times New Roman" panose="02020603050405020304" pitchFamily="18" charset="0"/>
              </a:rPr>
              <a:t> </a:t>
            </a:r>
            <a:r>
              <a:rPr lang="tr-TR" sz="2000" dirty="0">
                <a:solidFill>
                  <a:srgbClr val="FF0000"/>
                </a:solidFill>
                <a:latin typeface="Times New Roman" panose="02020603050405020304" pitchFamily="18" charset="0"/>
                <a:cs typeface="Times New Roman" panose="02020603050405020304" pitchFamily="18" charset="0"/>
              </a:rPr>
              <a:t>«uyarı» </a:t>
            </a:r>
            <a:r>
              <a:rPr lang="tr-TR" sz="2000" dirty="0">
                <a:latin typeface="Times New Roman" panose="02020603050405020304" pitchFamily="18" charset="0"/>
                <a:cs typeface="Times New Roman" panose="02020603050405020304" pitchFamily="18" charset="0"/>
              </a:rPr>
              <a:t>yaptırımı kararı verilmiştir.</a:t>
            </a:r>
          </a:p>
          <a:p>
            <a:pPr marL="466725" lvl="1" indent="-376238" algn="just">
              <a:buFont typeface="Wingdings" panose="05000000000000000000" pitchFamily="2" charset="2"/>
              <a:buChar char="Ø"/>
            </a:pPr>
            <a:r>
              <a:rPr lang="tr-TR" sz="2000" dirty="0">
                <a:latin typeface="+mn-lt"/>
              </a:rPr>
              <a:t>Diğer 8 denetim kuruluşu hakkında ise idari süreç devam etmektedir.</a:t>
            </a:r>
          </a:p>
          <a:p>
            <a:endParaRPr lang="tr-TR" dirty="0"/>
          </a:p>
        </p:txBody>
      </p:sp>
      <p:sp>
        <p:nvSpPr>
          <p:cNvPr id="4" name="Slayt Numarası Yer Tutucusu 3"/>
          <p:cNvSpPr>
            <a:spLocks noGrp="1"/>
          </p:cNvSpPr>
          <p:nvPr>
            <p:ph type="sldNum" idx="12"/>
          </p:nvPr>
        </p:nvSpPr>
        <p:spPr>
          <a:xfrm>
            <a:off x="7990229" y="629541"/>
            <a:ext cx="548700" cy="671399"/>
          </a:xfrm>
        </p:spPr>
        <p:txBody>
          <a:bodyPr/>
          <a:lstStyle/>
          <a:p>
            <a:pPr lvl="0">
              <a:spcBef>
                <a:spcPts val="0"/>
              </a:spcBef>
              <a:buNone/>
            </a:pPr>
            <a:fld id="{00000000-1234-1234-1234-123412341234}" type="slidenum">
              <a:rPr lang="en" smtClean="0"/>
              <a:t>21</a:t>
            </a:fld>
            <a:endParaRPr lang="en" dirty="0"/>
          </a:p>
        </p:txBody>
      </p:sp>
    </p:spTree>
    <p:extLst>
      <p:ext uri="{BB962C8B-B14F-4D97-AF65-F5344CB8AC3E}">
        <p14:creationId xmlns:p14="http://schemas.microsoft.com/office/powerpoint/2010/main" val="2796773009"/>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3346" y="888695"/>
            <a:ext cx="7131300" cy="671400"/>
          </a:xfrm>
        </p:spPr>
        <p:txBody>
          <a:bodyPr/>
          <a:lstStyle/>
          <a:p>
            <a:pPr marL="114300" lvl="0" algn="ctr">
              <a:lnSpc>
                <a:spcPct val="90000"/>
              </a:lnSpc>
              <a:spcBef>
                <a:spcPts val="1200"/>
              </a:spcBef>
              <a:spcAft>
                <a:spcPts val="200"/>
              </a:spcAft>
            </a:pPr>
            <a:r>
              <a:rPr lang="tr-TR" sz="2200" kern="1200" dirty="0">
                <a:latin typeface="Times New Roman" panose="02020603050405020304" pitchFamily="18" charset="0"/>
                <a:cs typeface="Times New Roman" panose="02020603050405020304" pitchFamily="18" charset="0"/>
              </a:rPr>
              <a:t>Sözleşme </a:t>
            </a:r>
            <a:r>
              <a:rPr lang="tr-TR" sz="2200" kern="1200" dirty="0" smtClean="0">
                <a:latin typeface="Times New Roman" panose="02020603050405020304" pitchFamily="18" charset="0"/>
                <a:cs typeface="Times New Roman" panose="02020603050405020304" pitchFamily="18" charset="0"/>
              </a:rPr>
              <a:t>Bildirimleri</a:t>
            </a:r>
            <a:br>
              <a:rPr lang="tr-TR" sz="2200" kern="1200" dirty="0" smtClean="0">
                <a:latin typeface="Times New Roman" panose="02020603050405020304" pitchFamily="18" charset="0"/>
                <a:cs typeface="Times New Roman" panose="02020603050405020304" pitchFamily="18" charset="0"/>
              </a:rPr>
            </a:br>
            <a:r>
              <a:rPr lang="tr-TR" sz="2200" kern="1200" dirty="0" smtClean="0">
                <a:latin typeface="Times New Roman" panose="02020603050405020304" pitchFamily="18" charset="0"/>
                <a:ea typeface="+mn-ea"/>
                <a:cs typeface="Times New Roman" panose="02020603050405020304" pitchFamily="18" charset="0"/>
              </a:rPr>
              <a:t>4) Rotasyon/Hukuki </a:t>
            </a:r>
            <a:r>
              <a:rPr lang="tr-TR" sz="2200" kern="1200" dirty="0">
                <a:latin typeface="Times New Roman" panose="02020603050405020304" pitchFamily="18" charset="0"/>
                <a:ea typeface="+mn-ea"/>
                <a:cs typeface="Times New Roman" panose="02020603050405020304" pitchFamily="18" charset="0"/>
              </a:rPr>
              <a:t>Dayanak</a:t>
            </a:r>
            <a:r>
              <a:rPr lang="tr-TR" sz="2000" kern="1200" dirty="0">
                <a:solidFill>
                  <a:schemeClr val="tx1"/>
                </a:solidFill>
                <a:latin typeface="Times New Roman" panose="02020603050405020304" pitchFamily="18" charset="0"/>
                <a:ea typeface="+mn-ea"/>
                <a:cs typeface="Times New Roman" panose="02020603050405020304" pitchFamily="18" charset="0"/>
              </a:rPr>
              <a:t/>
            </a:r>
            <a:br>
              <a:rPr lang="tr-TR" sz="2000" kern="1200" dirty="0">
                <a:solidFill>
                  <a:schemeClr val="tx1"/>
                </a:solidFill>
                <a:latin typeface="Times New Roman" panose="02020603050405020304" pitchFamily="18" charset="0"/>
                <a:ea typeface="+mn-ea"/>
                <a:cs typeface="Times New Roman" panose="02020603050405020304" pitchFamily="18" charset="0"/>
              </a:rPr>
            </a:br>
            <a:endParaRPr lang="tr-TR" dirty="0">
              <a:solidFill>
                <a:schemeClr val="tx1"/>
              </a:solidFill>
            </a:endParaRPr>
          </a:p>
        </p:txBody>
      </p:sp>
      <p:sp>
        <p:nvSpPr>
          <p:cNvPr id="3" name="Metin Yer Tutucusu 2"/>
          <p:cNvSpPr>
            <a:spLocks noGrp="1"/>
          </p:cNvSpPr>
          <p:nvPr>
            <p:ph type="body" idx="1"/>
          </p:nvPr>
        </p:nvSpPr>
        <p:spPr>
          <a:xfrm>
            <a:off x="753346" y="1147201"/>
            <a:ext cx="7514620" cy="3028345"/>
          </a:xfrm>
        </p:spPr>
        <p:txBody>
          <a:bodyPr/>
          <a:lstStyle/>
          <a:p>
            <a:pPr marL="114300" lvl="0" algn="just">
              <a:lnSpc>
                <a:spcPct val="90000"/>
              </a:lnSpc>
              <a:spcBef>
                <a:spcPts val="1200"/>
              </a:spcBef>
              <a:spcAft>
                <a:spcPts val="200"/>
              </a:spcAft>
              <a:buClr>
                <a:schemeClr val="accent1"/>
              </a:buClr>
              <a:buNone/>
            </a:pPr>
            <a:endParaRPr lang="tr-TR" sz="2200" b="1" kern="1200" dirty="0">
              <a:solidFill>
                <a:schemeClr val="tx1"/>
              </a:solidFill>
              <a:latin typeface="Times New Roman" panose="02020603050405020304" pitchFamily="18" charset="0"/>
              <a:ea typeface="+mn-ea"/>
              <a:cs typeface="Times New Roman" panose="02020603050405020304" pitchFamily="18" charset="0"/>
              <a:sym typeface="Montserrat"/>
            </a:endParaRPr>
          </a:p>
          <a:p>
            <a:pPr marL="457200" lvl="0" indent="-342900" algn="just">
              <a:lnSpc>
                <a:spcPct val="90000"/>
              </a:lnSpc>
              <a:spcBef>
                <a:spcPts val="1200"/>
              </a:spcBef>
              <a:spcAft>
                <a:spcPts val="200"/>
              </a:spcAft>
              <a:buClr>
                <a:schemeClr val="accent1"/>
              </a:buClr>
              <a:buFont typeface="Wingdings" panose="05000000000000000000" pitchFamily="2" charset="2"/>
              <a:buChar char="Ø"/>
            </a:pPr>
            <a:r>
              <a:rPr lang="tr-TR" sz="2000" dirty="0">
                <a:latin typeface="+mn-lt"/>
              </a:rPr>
              <a:t>Üç yıl geçmedikçe; denetim kuruluşları son on yılda yedi yıl, denetim kuruluşlarında çalışanlar da dahil olmak üzere denetçiler ise son yedi yılda beş yıl denetim çalışması yürüttükleri işletmelere ilişkin denetimleri üstlenemezler (BDY md.26/1-ç).</a:t>
            </a:r>
          </a:p>
          <a:p>
            <a:pPr marL="457200" indent="-342900" algn="just">
              <a:lnSpc>
                <a:spcPct val="90000"/>
              </a:lnSpc>
              <a:spcBef>
                <a:spcPts val="1200"/>
              </a:spcBef>
              <a:spcAft>
                <a:spcPts val="200"/>
              </a:spcAft>
              <a:buClr>
                <a:schemeClr val="accent1"/>
              </a:buClr>
              <a:buFont typeface="Wingdings" panose="05000000000000000000" pitchFamily="2" charset="2"/>
              <a:buChar char="Ø"/>
            </a:pPr>
            <a:r>
              <a:rPr lang="tr-TR" sz="2000" dirty="0">
                <a:latin typeface="+mn-lt"/>
              </a:rPr>
              <a:t>Söz konusu mevzuat hükmüne aykırı olarak denetim faaliyetinin üstlenilmesi </a:t>
            </a:r>
            <a:r>
              <a:rPr lang="tr-TR" sz="2000" b="1" kern="1200" dirty="0" smtClean="0">
                <a:solidFill>
                  <a:srgbClr val="FF0000"/>
                </a:solidFill>
                <a:latin typeface="Times New Roman" panose="02020603050405020304" pitchFamily="18" charset="0"/>
                <a:ea typeface="+mn-ea"/>
                <a:cs typeface="Times New Roman" panose="02020603050405020304" pitchFamily="18" charset="0"/>
              </a:rPr>
              <a:t>«faaliyet izninin askıya alınması» </a:t>
            </a:r>
            <a:r>
              <a:rPr lang="tr-TR" sz="2000" dirty="0">
                <a:latin typeface="+mn-lt"/>
              </a:rPr>
              <a:t>yaptırımını gerektirmektedir (BDY </a:t>
            </a:r>
            <a:r>
              <a:rPr lang="tr-TR" sz="2000" dirty="0" err="1">
                <a:latin typeface="+mn-lt"/>
              </a:rPr>
              <a:t>md.</a:t>
            </a:r>
            <a:r>
              <a:rPr lang="tr-TR" sz="2000" dirty="0">
                <a:latin typeface="+mn-lt"/>
              </a:rPr>
              <a:t> 41/d)</a:t>
            </a:r>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22</a:t>
            </a:fld>
            <a:endParaRPr lang="en"/>
          </a:p>
        </p:txBody>
      </p:sp>
    </p:spTree>
    <p:extLst>
      <p:ext uri="{BB962C8B-B14F-4D97-AF65-F5344CB8AC3E}">
        <p14:creationId xmlns:p14="http://schemas.microsoft.com/office/powerpoint/2010/main" val="3888246676"/>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2569" y="712667"/>
            <a:ext cx="7317133" cy="671400"/>
          </a:xfrm>
        </p:spPr>
        <p:txBody>
          <a:bodyPr/>
          <a:lstStyle/>
          <a:p>
            <a:pPr algn="ctr"/>
            <a:r>
              <a:rPr lang="tr-TR" sz="2200" kern="1200" dirty="0" smtClean="0">
                <a:latin typeface="Times New Roman" panose="02020603050405020304" pitchFamily="18" charset="0"/>
                <a:ea typeface="+mn-ea"/>
                <a:cs typeface="Times New Roman" panose="02020603050405020304" pitchFamily="18" charset="0"/>
              </a:rPr>
              <a:t>Rotasyon/Bulgular</a:t>
            </a:r>
            <a:endParaRPr lang="tr-TR" sz="2000" dirty="0">
              <a:solidFill>
                <a:schemeClr val="tx1"/>
              </a:solidFill>
            </a:endParaRPr>
          </a:p>
        </p:txBody>
      </p:sp>
      <p:sp>
        <p:nvSpPr>
          <p:cNvPr id="3" name="Metin Yer Tutucusu 2"/>
          <p:cNvSpPr>
            <a:spLocks noGrp="1"/>
          </p:cNvSpPr>
          <p:nvPr>
            <p:ph type="body" idx="1"/>
          </p:nvPr>
        </p:nvSpPr>
        <p:spPr>
          <a:xfrm>
            <a:off x="939978" y="1448010"/>
            <a:ext cx="6690018" cy="2925762"/>
          </a:xfrm>
        </p:spPr>
        <p:txBody>
          <a:bodyPr/>
          <a:lstStyle/>
          <a:p>
            <a:pPr marL="573087" indent="-342900" algn="just">
              <a:buFont typeface="Wingdings" panose="05000000000000000000" pitchFamily="2" charset="2"/>
              <a:buChar char="Ø"/>
            </a:pPr>
            <a:r>
              <a:rPr lang="tr-TR" sz="2000" dirty="0">
                <a:latin typeface="+mn-lt"/>
              </a:rPr>
              <a:t>Yapılan kontrollerde, 3 denetim kuruluşu tarafından üstlenilen 4 denetim işinde mevzuatta düzenlenen rotasyon sürelerine uyulmadığı tespit edilmiştir.</a:t>
            </a:r>
          </a:p>
          <a:p>
            <a:pPr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endParaRPr lang="tr-TR" dirty="0"/>
          </a:p>
        </p:txBody>
      </p:sp>
      <p:sp>
        <p:nvSpPr>
          <p:cNvPr id="4" name="Slayt Numarası Yer Tutucusu 3"/>
          <p:cNvSpPr>
            <a:spLocks noGrp="1"/>
          </p:cNvSpPr>
          <p:nvPr>
            <p:ph type="sldNum" idx="12"/>
          </p:nvPr>
        </p:nvSpPr>
        <p:spPr>
          <a:xfrm>
            <a:off x="7929672" y="648724"/>
            <a:ext cx="548700" cy="671399"/>
          </a:xfrm>
        </p:spPr>
        <p:txBody>
          <a:bodyPr/>
          <a:lstStyle/>
          <a:p>
            <a:pPr lvl="0">
              <a:spcBef>
                <a:spcPts val="0"/>
              </a:spcBef>
              <a:buNone/>
            </a:pPr>
            <a:fld id="{00000000-1234-1234-1234-123412341234}" type="slidenum">
              <a:rPr lang="en" smtClean="0"/>
              <a:t>23</a:t>
            </a:fld>
            <a:endParaRPr lang="en" dirty="0"/>
          </a:p>
        </p:txBody>
      </p:sp>
    </p:spTree>
    <p:extLst>
      <p:ext uri="{BB962C8B-B14F-4D97-AF65-F5344CB8AC3E}">
        <p14:creationId xmlns:p14="http://schemas.microsoft.com/office/powerpoint/2010/main" val="2509165110"/>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2742" y="706137"/>
            <a:ext cx="7131300" cy="671400"/>
          </a:xfrm>
        </p:spPr>
        <p:txBody>
          <a:bodyPr/>
          <a:lstStyle/>
          <a:p>
            <a:pPr algn="ctr"/>
            <a:r>
              <a:rPr lang="tr-TR" sz="2200" kern="1200" dirty="0" smtClean="0">
                <a:latin typeface="Times New Roman" panose="02020603050405020304" pitchFamily="18" charset="0"/>
                <a:ea typeface="+mn-ea"/>
                <a:cs typeface="Times New Roman" panose="02020603050405020304" pitchFamily="18" charset="0"/>
              </a:rPr>
              <a:t>Rotasyon/Sonuçlar</a:t>
            </a:r>
            <a:endParaRPr lang="tr-TR" dirty="0"/>
          </a:p>
        </p:txBody>
      </p:sp>
      <p:sp>
        <p:nvSpPr>
          <p:cNvPr id="3" name="Metin Yer Tutucusu 2"/>
          <p:cNvSpPr>
            <a:spLocks noGrp="1"/>
          </p:cNvSpPr>
          <p:nvPr>
            <p:ph type="body" idx="1"/>
          </p:nvPr>
        </p:nvSpPr>
        <p:spPr/>
        <p:txBody>
          <a:bodyPr/>
          <a:lstStyle/>
          <a:p>
            <a:pPr marL="573087" lvl="0" indent="-342900" algn="just">
              <a:buFont typeface="Wingdings" panose="05000000000000000000" pitchFamily="2" charset="2"/>
              <a:buChar char="Ø"/>
            </a:pPr>
            <a:r>
              <a:rPr lang="tr-TR" sz="2000" dirty="0">
                <a:latin typeface="+mn-lt"/>
              </a:rPr>
              <a:t>Tespite esas söz konusu 3 denetim kuruluşunun savunması alınmıştır.</a:t>
            </a:r>
          </a:p>
          <a:p>
            <a:pPr marL="573087" lvl="0" indent="-342900" algn="just">
              <a:buFont typeface="Wingdings" panose="05000000000000000000" pitchFamily="2" charset="2"/>
              <a:buChar char="Ø"/>
            </a:pPr>
            <a:r>
              <a:rPr lang="tr-TR" sz="2000" dirty="0">
                <a:latin typeface="+mn-lt"/>
              </a:rPr>
              <a:t>Söz konusu 3 denetim kuruluşu hakkında Gözetim Raporu hazırlanmış olup; idari süreç devam etmektedir.</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24</a:t>
            </a:fld>
            <a:endParaRPr lang="en"/>
          </a:p>
        </p:txBody>
      </p:sp>
    </p:spTree>
    <p:extLst>
      <p:ext uri="{BB962C8B-B14F-4D97-AF65-F5344CB8AC3E}">
        <p14:creationId xmlns:p14="http://schemas.microsoft.com/office/powerpoint/2010/main" val="1063459089"/>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8042" y="889348"/>
            <a:ext cx="7878230" cy="686021"/>
          </a:xfrm>
        </p:spPr>
        <p:txBody>
          <a:bodyPr/>
          <a:lstStyle/>
          <a:p>
            <a:pPr marL="114300" lvl="0" algn="ctr">
              <a:lnSpc>
                <a:spcPct val="90000"/>
              </a:lnSpc>
              <a:spcBef>
                <a:spcPts val="1200"/>
              </a:spcBef>
              <a:spcAft>
                <a:spcPts val="200"/>
              </a:spcAft>
            </a:pPr>
            <a:r>
              <a:rPr lang="tr-TR" sz="1800" kern="1200" dirty="0">
                <a:latin typeface="Times New Roman" panose="02020603050405020304" pitchFamily="18" charset="0"/>
                <a:cs typeface="Times New Roman" panose="02020603050405020304" pitchFamily="18" charset="0"/>
              </a:rPr>
              <a:t>Sözleşme </a:t>
            </a:r>
            <a:r>
              <a:rPr lang="tr-TR" sz="1800" kern="1200" dirty="0" smtClean="0">
                <a:latin typeface="Times New Roman" panose="02020603050405020304" pitchFamily="18" charset="0"/>
                <a:cs typeface="Times New Roman" panose="02020603050405020304" pitchFamily="18" charset="0"/>
              </a:rPr>
              <a:t>Bildirimleri</a:t>
            </a:r>
            <a:br>
              <a:rPr lang="tr-TR" sz="1800" kern="1200" dirty="0" smtClean="0">
                <a:latin typeface="Times New Roman" panose="02020603050405020304" pitchFamily="18" charset="0"/>
                <a:cs typeface="Times New Roman" panose="02020603050405020304" pitchFamily="18" charset="0"/>
              </a:rPr>
            </a:br>
            <a:r>
              <a:rPr lang="tr-TR" sz="1800" kern="1200" dirty="0" smtClean="0">
                <a:latin typeface="Times New Roman" panose="02020603050405020304" pitchFamily="18" charset="0"/>
                <a:cs typeface="Times New Roman" panose="02020603050405020304" pitchFamily="18" charset="0"/>
              </a:rPr>
              <a:t>5) Ortaklık ve İstihdam İlişkisi/Hukuki </a:t>
            </a:r>
            <a:r>
              <a:rPr lang="tr-TR" sz="1800" kern="1200" dirty="0">
                <a:latin typeface="Times New Roman" panose="02020603050405020304" pitchFamily="18" charset="0"/>
                <a:cs typeface="Times New Roman" panose="02020603050405020304" pitchFamily="18" charset="0"/>
              </a:rPr>
              <a:t>Dayanak</a:t>
            </a:r>
            <a:r>
              <a:rPr lang="tr-TR" sz="1700" kern="1200" dirty="0">
                <a:solidFill>
                  <a:schemeClr val="tx1"/>
                </a:solidFill>
                <a:latin typeface="Times New Roman" panose="02020603050405020304" pitchFamily="18" charset="0"/>
                <a:ea typeface="+mn-ea"/>
                <a:cs typeface="Times New Roman" panose="02020603050405020304" pitchFamily="18" charset="0"/>
              </a:rPr>
              <a:t/>
            </a:r>
            <a:br>
              <a:rPr lang="tr-TR" sz="1700" kern="1200" dirty="0">
                <a:solidFill>
                  <a:schemeClr val="tx1"/>
                </a:solidFill>
                <a:latin typeface="Times New Roman" panose="02020603050405020304" pitchFamily="18" charset="0"/>
                <a:ea typeface="+mn-ea"/>
                <a:cs typeface="Times New Roman" panose="02020603050405020304" pitchFamily="18" charset="0"/>
              </a:rPr>
            </a:br>
            <a:endParaRPr lang="tr-TR" sz="1700" dirty="0">
              <a:solidFill>
                <a:schemeClr val="tx1"/>
              </a:solidFill>
            </a:endParaRPr>
          </a:p>
        </p:txBody>
      </p:sp>
      <p:sp>
        <p:nvSpPr>
          <p:cNvPr id="3" name="Metin Yer Tutucusu 2"/>
          <p:cNvSpPr>
            <a:spLocks noGrp="1"/>
          </p:cNvSpPr>
          <p:nvPr>
            <p:ph type="body" idx="1"/>
          </p:nvPr>
        </p:nvSpPr>
        <p:spPr>
          <a:xfrm>
            <a:off x="738042" y="1153307"/>
            <a:ext cx="7306119" cy="2780100"/>
          </a:xfrm>
        </p:spPr>
        <p:txBody>
          <a:bodyPr/>
          <a:lstStyle/>
          <a:p>
            <a:pPr marL="114300" lvl="0" algn="just" defTabSz="450850">
              <a:lnSpc>
                <a:spcPct val="90000"/>
              </a:lnSpc>
              <a:spcBef>
                <a:spcPts val="1200"/>
              </a:spcBef>
              <a:spcAft>
                <a:spcPts val="200"/>
              </a:spcAft>
              <a:buClr>
                <a:schemeClr val="accent1"/>
              </a:buClr>
              <a:buNone/>
            </a:pPr>
            <a:endParaRPr lang="tr-TR" sz="2000" kern="1200" dirty="0" smtClean="0">
              <a:solidFill>
                <a:srgbClr val="000000">
                  <a:lumMod val="75000"/>
                  <a:lumOff val="25000"/>
                </a:srgbClr>
              </a:solidFill>
              <a:latin typeface="Times New Roman" panose="02020603050405020304" pitchFamily="18" charset="0"/>
              <a:ea typeface="+mn-ea"/>
              <a:cs typeface="Times New Roman" panose="02020603050405020304" pitchFamily="18" charset="0"/>
            </a:endParaRPr>
          </a:p>
          <a:p>
            <a:pPr marL="457200" lvl="0" indent="-342900" algn="just" defTabSz="450850">
              <a:lnSpc>
                <a:spcPct val="90000"/>
              </a:lnSpc>
              <a:spcBef>
                <a:spcPts val="1200"/>
              </a:spcBef>
              <a:spcAft>
                <a:spcPts val="200"/>
              </a:spcAft>
              <a:buClr>
                <a:schemeClr val="accent1"/>
              </a:buClr>
              <a:buFont typeface="Wingdings" panose="05000000000000000000" pitchFamily="2" charset="2"/>
              <a:buChar char="Ø"/>
            </a:pPr>
            <a:r>
              <a:rPr lang="tr-TR" sz="2000" dirty="0">
                <a:latin typeface="+mn-lt"/>
              </a:rPr>
              <a:t>Denetçiler sadece bir denetim kuruluşu adına denetim yapabilir, istihdam edildikleri denetim kuruluşuyla ilişkileri sona ermedikçe başka bir denetim kuruluşunda ya da tek başına denetim faaliyetinde bulunamazlar (BDY md.26/4</a:t>
            </a:r>
            <a:r>
              <a:rPr lang="tr-TR" sz="2000" dirty="0" smtClean="0">
                <a:latin typeface="+mn-lt"/>
              </a:rPr>
              <a:t>).</a:t>
            </a:r>
          </a:p>
          <a:p>
            <a:pPr marL="457200" lvl="0" indent="-342900" algn="just" defTabSz="450850">
              <a:lnSpc>
                <a:spcPct val="90000"/>
              </a:lnSpc>
              <a:spcBef>
                <a:spcPts val="1200"/>
              </a:spcBef>
              <a:spcAft>
                <a:spcPts val="200"/>
              </a:spcAft>
              <a:buClr>
                <a:schemeClr val="accent1"/>
              </a:buClr>
              <a:buFont typeface="Wingdings" panose="05000000000000000000" pitchFamily="2" charset="2"/>
              <a:buChar char="Ø"/>
            </a:pPr>
            <a:r>
              <a:rPr lang="tr-TR" sz="2000" dirty="0" smtClean="0">
                <a:latin typeface="+mn-lt"/>
              </a:rPr>
              <a:t>Söz </a:t>
            </a:r>
            <a:r>
              <a:rPr lang="tr-TR" sz="2000" dirty="0">
                <a:latin typeface="+mn-lt"/>
              </a:rPr>
              <a:t>konusu mevzuat hükmüne aykırı hareket edilmesi </a:t>
            </a:r>
            <a:r>
              <a:rPr lang="tr-TR" sz="2000" kern="1200" dirty="0">
                <a:solidFill>
                  <a:srgbClr val="FF0000"/>
                </a:solidFill>
                <a:latin typeface="Times New Roman" panose="02020603050405020304" pitchFamily="18" charset="0"/>
                <a:ea typeface="+mn-ea"/>
                <a:cs typeface="Times New Roman" panose="02020603050405020304" pitchFamily="18" charset="0"/>
              </a:rPr>
              <a:t>«faaliyet izninin askıya alınması» </a:t>
            </a:r>
            <a:r>
              <a:rPr lang="tr-TR" sz="2000" dirty="0">
                <a:latin typeface="+mn-lt"/>
              </a:rPr>
              <a:t>yaptırımını gerektirmektedir (BDY </a:t>
            </a:r>
            <a:r>
              <a:rPr lang="tr-TR" sz="2000" dirty="0" err="1">
                <a:latin typeface="+mn-lt"/>
              </a:rPr>
              <a:t>md.</a:t>
            </a:r>
            <a:r>
              <a:rPr lang="tr-TR" sz="2000" dirty="0">
                <a:latin typeface="+mn-lt"/>
              </a:rPr>
              <a:t> 41/1-d)</a:t>
            </a:r>
          </a:p>
        </p:txBody>
      </p:sp>
      <p:sp>
        <p:nvSpPr>
          <p:cNvPr id="4" name="Slayt Numarası Yer Tutucusu 3"/>
          <p:cNvSpPr>
            <a:spLocks noGrp="1"/>
          </p:cNvSpPr>
          <p:nvPr>
            <p:ph type="sldNum" idx="12"/>
          </p:nvPr>
        </p:nvSpPr>
        <p:spPr>
          <a:xfrm>
            <a:off x="8143696" y="612116"/>
            <a:ext cx="548700" cy="671399"/>
          </a:xfrm>
        </p:spPr>
        <p:txBody>
          <a:bodyPr/>
          <a:lstStyle/>
          <a:p>
            <a:pPr lvl="0">
              <a:spcBef>
                <a:spcPts val="0"/>
              </a:spcBef>
              <a:buNone/>
            </a:pPr>
            <a:fld id="{00000000-1234-1234-1234-123412341234}" type="slidenum">
              <a:rPr lang="en" smtClean="0"/>
              <a:t>25</a:t>
            </a:fld>
            <a:endParaRPr lang="en" dirty="0"/>
          </a:p>
        </p:txBody>
      </p:sp>
    </p:spTree>
    <p:extLst>
      <p:ext uri="{BB962C8B-B14F-4D97-AF65-F5344CB8AC3E}">
        <p14:creationId xmlns:p14="http://schemas.microsoft.com/office/powerpoint/2010/main" val="200123871"/>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746" y="889860"/>
            <a:ext cx="7131300" cy="508756"/>
          </a:xfrm>
        </p:spPr>
        <p:txBody>
          <a:bodyPr/>
          <a:lstStyle/>
          <a:p>
            <a:pPr algn="ctr"/>
            <a:r>
              <a:rPr lang="tr-TR" sz="2000" kern="1200" dirty="0" smtClean="0">
                <a:latin typeface="Times New Roman" panose="02020603050405020304" pitchFamily="18" charset="0"/>
                <a:cs typeface="Times New Roman" panose="02020603050405020304" pitchFamily="18" charset="0"/>
              </a:rPr>
              <a:t>Ortaklık </a:t>
            </a:r>
            <a:r>
              <a:rPr lang="tr-TR" sz="2000" kern="1200" dirty="0">
                <a:latin typeface="Times New Roman" panose="02020603050405020304" pitchFamily="18" charset="0"/>
                <a:cs typeface="Times New Roman" panose="02020603050405020304" pitchFamily="18" charset="0"/>
              </a:rPr>
              <a:t>ve İstihdam </a:t>
            </a:r>
            <a:r>
              <a:rPr lang="tr-TR" sz="2000" kern="1200" dirty="0" smtClean="0">
                <a:latin typeface="Times New Roman" panose="02020603050405020304" pitchFamily="18" charset="0"/>
                <a:cs typeface="Times New Roman" panose="02020603050405020304" pitchFamily="18" charset="0"/>
              </a:rPr>
              <a:t>İlişkisi/Bulgular</a:t>
            </a:r>
            <a:endParaRPr lang="tr-TR" sz="200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3" name="Metin Yer Tutucusu 2"/>
          <p:cNvSpPr>
            <a:spLocks noGrp="1"/>
          </p:cNvSpPr>
          <p:nvPr>
            <p:ph type="body" idx="1"/>
          </p:nvPr>
        </p:nvSpPr>
        <p:spPr>
          <a:xfrm>
            <a:off x="952765" y="1477108"/>
            <a:ext cx="7195159" cy="2889408"/>
          </a:xfrm>
        </p:spPr>
        <p:txBody>
          <a:bodyPr/>
          <a:lstStyle/>
          <a:p>
            <a:pPr marL="266700" lvl="1" indent="-266700" algn="just">
              <a:buFont typeface="Wingdings" panose="05000000000000000000" pitchFamily="2" charset="2"/>
              <a:buChar char="Ø"/>
            </a:pPr>
            <a:r>
              <a:rPr lang="tr-TR" sz="2000" dirty="0">
                <a:latin typeface="+mn-lt"/>
              </a:rPr>
              <a:t>2014 ve 2015 yılı denetimlerine ait sözleşmeler gözetime tabi tutuldu,</a:t>
            </a:r>
          </a:p>
          <a:p>
            <a:pPr marL="266700" lvl="1" indent="-266700" algn="just">
              <a:buFont typeface="Wingdings" panose="05000000000000000000" pitchFamily="2" charset="2"/>
              <a:buChar char="Ø"/>
            </a:pPr>
            <a:r>
              <a:rPr lang="tr-TR" sz="2000" dirty="0">
                <a:latin typeface="+mn-lt"/>
              </a:rPr>
              <a:t>6 denetçinin, halen görev aldığı denetim kuruluşu ile ilişkisi devam ederken kendi nam ve hesabına denetim faaliyeti üstlendiği ve/veya bu amaçla üstlenilen denetimlerde görev aldığı tespit edilmiştir. </a:t>
            </a:r>
          </a:p>
          <a:p>
            <a:pPr marL="174625" lvl="1" algn="just">
              <a:buNone/>
            </a:pPr>
            <a:endParaRPr lang="tr-TR" dirty="0"/>
          </a:p>
        </p:txBody>
      </p:sp>
      <p:sp>
        <p:nvSpPr>
          <p:cNvPr id="4" name="Slayt Numarası Yer Tutucusu 3"/>
          <p:cNvSpPr>
            <a:spLocks noGrp="1"/>
          </p:cNvSpPr>
          <p:nvPr>
            <p:ph type="sldNum" idx="12"/>
          </p:nvPr>
        </p:nvSpPr>
        <p:spPr>
          <a:xfrm>
            <a:off x="7971046" y="648724"/>
            <a:ext cx="548700" cy="671399"/>
          </a:xfrm>
        </p:spPr>
        <p:txBody>
          <a:bodyPr/>
          <a:lstStyle/>
          <a:p>
            <a:pPr lvl="0">
              <a:spcBef>
                <a:spcPts val="0"/>
              </a:spcBef>
              <a:buNone/>
            </a:pPr>
            <a:fld id="{00000000-1234-1234-1234-123412341234}" type="slidenum">
              <a:rPr lang="en" smtClean="0"/>
              <a:t>26</a:t>
            </a:fld>
            <a:endParaRPr lang="en" dirty="0"/>
          </a:p>
        </p:txBody>
      </p:sp>
    </p:spTree>
    <p:extLst>
      <p:ext uri="{BB962C8B-B14F-4D97-AF65-F5344CB8AC3E}">
        <p14:creationId xmlns:p14="http://schemas.microsoft.com/office/powerpoint/2010/main" val="995392000"/>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9475" y="706137"/>
            <a:ext cx="7131300" cy="671400"/>
          </a:xfrm>
        </p:spPr>
        <p:txBody>
          <a:bodyPr/>
          <a:lstStyle/>
          <a:p>
            <a:pPr algn="ctr"/>
            <a:r>
              <a:rPr lang="tr-TR" sz="2000" kern="1200" dirty="0" smtClean="0">
                <a:latin typeface="Times New Roman" panose="02020603050405020304" pitchFamily="18" charset="0"/>
                <a:cs typeface="Times New Roman" panose="02020603050405020304" pitchFamily="18" charset="0"/>
              </a:rPr>
              <a:t>Ortaklık </a:t>
            </a:r>
            <a:r>
              <a:rPr lang="tr-TR" sz="2000" kern="1200" dirty="0">
                <a:latin typeface="Times New Roman" panose="02020603050405020304" pitchFamily="18" charset="0"/>
                <a:cs typeface="Times New Roman" panose="02020603050405020304" pitchFamily="18" charset="0"/>
              </a:rPr>
              <a:t>ve İstihdam </a:t>
            </a:r>
            <a:r>
              <a:rPr lang="tr-TR" sz="2000" kern="1200" dirty="0" smtClean="0">
                <a:latin typeface="Times New Roman" panose="02020603050405020304" pitchFamily="18" charset="0"/>
                <a:cs typeface="Times New Roman" panose="02020603050405020304" pitchFamily="18" charset="0"/>
              </a:rPr>
              <a:t>İlişkisi/Sonuçlar</a:t>
            </a:r>
            <a:endParaRPr lang="tr-TR" dirty="0"/>
          </a:p>
        </p:txBody>
      </p:sp>
      <p:sp>
        <p:nvSpPr>
          <p:cNvPr id="3" name="Metin Yer Tutucusu 2"/>
          <p:cNvSpPr>
            <a:spLocks noGrp="1"/>
          </p:cNvSpPr>
          <p:nvPr>
            <p:ph type="body" idx="1"/>
          </p:nvPr>
        </p:nvSpPr>
        <p:spPr/>
        <p:txBody>
          <a:bodyPr/>
          <a:lstStyle/>
          <a:p>
            <a:pPr marL="360363" lvl="1" indent="-360363" algn="just">
              <a:buFont typeface="Wingdings" panose="05000000000000000000" pitchFamily="2" charset="2"/>
              <a:buChar char="Ø"/>
            </a:pPr>
            <a:r>
              <a:rPr lang="tr-TR" sz="2000" dirty="0">
                <a:latin typeface="+mn-lt"/>
              </a:rPr>
              <a:t>Tespite esas duruma ilişkin olarak 6 denetçinin savunması alınmıştır.</a:t>
            </a:r>
          </a:p>
          <a:p>
            <a:pPr marL="360363" lvl="1" indent="-360363" algn="just">
              <a:buFont typeface="Wingdings" panose="05000000000000000000" pitchFamily="2" charset="2"/>
              <a:buChar char="Ø"/>
            </a:pPr>
            <a:r>
              <a:rPr lang="tr-TR" sz="2000" dirty="0">
                <a:latin typeface="+mn-lt"/>
              </a:rPr>
              <a:t>Gözetim Raporu hazırlanan 6 denetçi hakkında Kurulumuzca yapılan değerlendirmelerde ;</a:t>
            </a:r>
          </a:p>
          <a:p>
            <a:pPr marL="342900" lvl="2" indent="280988" algn="just">
              <a:buFont typeface="Wingdings" panose="05000000000000000000" pitchFamily="2" charset="2"/>
              <a:buChar char="§"/>
            </a:pPr>
            <a:r>
              <a:rPr lang="tr-TR" sz="2000" dirty="0">
                <a:latin typeface="+mn-lt"/>
              </a:rPr>
              <a:t>4 denetçi hakkında </a:t>
            </a:r>
            <a:r>
              <a:rPr lang="tr-TR" sz="2200" dirty="0">
                <a:solidFill>
                  <a:srgbClr val="FF0000"/>
                </a:solidFill>
                <a:latin typeface="Times New Roman" panose="02020603050405020304" pitchFamily="18" charset="0"/>
                <a:cs typeface="Times New Roman" panose="02020603050405020304" pitchFamily="18" charset="0"/>
              </a:rPr>
              <a:t>«uyarı» </a:t>
            </a:r>
            <a:r>
              <a:rPr lang="tr-TR" sz="2000" dirty="0">
                <a:latin typeface="+mn-lt"/>
              </a:rPr>
              <a:t>yaptırımı,</a:t>
            </a:r>
          </a:p>
          <a:p>
            <a:pPr marL="342900" lvl="2" indent="280988" algn="just">
              <a:buFont typeface="Wingdings" panose="05000000000000000000" pitchFamily="2" charset="2"/>
              <a:buChar char="§"/>
            </a:pPr>
            <a:r>
              <a:rPr lang="tr-TR" sz="2000" dirty="0">
                <a:latin typeface="+mn-lt"/>
              </a:rPr>
              <a:t>2 denetçi hakkında </a:t>
            </a:r>
            <a:r>
              <a:rPr lang="tr-TR" sz="2200" dirty="0">
                <a:solidFill>
                  <a:srgbClr val="FF0000"/>
                </a:solidFill>
                <a:latin typeface="Times New Roman" panose="02020603050405020304" pitchFamily="18" charset="0"/>
                <a:cs typeface="Times New Roman" panose="02020603050405020304" pitchFamily="18" charset="0"/>
              </a:rPr>
              <a:t>«faaliyet izninin askıya alınması» </a:t>
            </a:r>
            <a:r>
              <a:rPr lang="tr-TR" sz="2000" dirty="0">
                <a:latin typeface="+mn-lt"/>
              </a:rPr>
              <a:t>yaptırımı </a:t>
            </a:r>
          </a:p>
          <a:p>
            <a:pPr marL="342900" lvl="2" indent="-342900" algn="just">
              <a:buNone/>
            </a:pPr>
            <a:r>
              <a:rPr lang="tr-TR" sz="2000" dirty="0">
                <a:latin typeface="+mn-lt"/>
              </a:rPr>
              <a:t>uygulanmasına kararı verilmiştir.</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27</a:t>
            </a:fld>
            <a:endParaRPr lang="en"/>
          </a:p>
        </p:txBody>
      </p:sp>
    </p:spTree>
    <p:extLst>
      <p:ext uri="{BB962C8B-B14F-4D97-AF65-F5344CB8AC3E}">
        <p14:creationId xmlns:p14="http://schemas.microsoft.com/office/powerpoint/2010/main" val="2114122497"/>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6280" y="763549"/>
            <a:ext cx="7131300" cy="671400"/>
          </a:xfrm>
        </p:spPr>
        <p:txBody>
          <a:bodyPr/>
          <a:lstStyle/>
          <a:p>
            <a:pPr marL="114300" lvl="0" algn="ctr">
              <a:lnSpc>
                <a:spcPct val="90000"/>
              </a:lnSpc>
              <a:spcBef>
                <a:spcPts val="1200"/>
              </a:spcBef>
              <a:spcAft>
                <a:spcPts val="200"/>
              </a:spcAft>
            </a:pPr>
            <a:r>
              <a:rPr lang="tr-TR" sz="2200" dirty="0" smtClean="0">
                <a:latin typeface="Times New Roman" panose="02020603050405020304" pitchFamily="18" charset="0"/>
                <a:cs typeface="Times New Roman" panose="02020603050405020304" pitchFamily="18" charset="0"/>
              </a:rPr>
              <a:t>B) Gelir Bildirimleri/Hukuki Dayanak</a:t>
            </a:r>
            <a:r>
              <a:rPr lang="tr-TR" sz="2400" kern="1200" dirty="0">
                <a:solidFill>
                  <a:srgbClr val="FF0000"/>
                </a:solidFill>
                <a:latin typeface="Times New Roman" panose="02020603050405020304" pitchFamily="18" charset="0"/>
                <a:ea typeface="+mn-ea"/>
                <a:cs typeface="Times New Roman" panose="02020603050405020304" pitchFamily="18" charset="0"/>
              </a:rPr>
              <a:t/>
            </a:r>
            <a:br>
              <a:rPr lang="tr-TR" sz="2400" kern="1200" dirty="0">
                <a:solidFill>
                  <a:srgbClr val="FF0000"/>
                </a:solidFill>
                <a:latin typeface="Times New Roman" panose="02020603050405020304" pitchFamily="18" charset="0"/>
                <a:ea typeface="+mn-ea"/>
                <a:cs typeface="Times New Roman" panose="02020603050405020304" pitchFamily="18" charset="0"/>
              </a:rPr>
            </a:br>
            <a:endParaRPr lang="tr-TR" dirty="0"/>
          </a:p>
        </p:txBody>
      </p:sp>
      <p:sp>
        <p:nvSpPr>
          <p:cNvPr id="3" name="Metin Yer Tutucusu 2"/>
          <p:cNvSpPr>
            <a:spLocks noGrp="1"/>
          </p:cNvSpPr>
          <p:nvPr>
            <p:ph type="body" idx="1"/>
          </p:nvPr>
        </p:nvSpPr>
        <p:spPr>
          <a:xfrm>
            <a:off x="805578" y="1434949"/>
            <a:ext cx="7321711" cy="2964401"/>
          </a:xfrm>
        </p:spPr>
        <p:txBody>
          <a:bodyPr/>
          <a:lstStyle/>
          <a:p>
            <a:pPr marL="457200" lvl="0" indent="-457200" algn="just" defTabSz="180975">
              <a:lnSpc>
                <a:spcPct val="90000"/>
              </a:lnSpc>
              <a:spcBef>
                <a:spcPts val="1200"/>
              </a:spcBef>
              <a:spcAft>
                <a:spcPts val="200"/>
              </a:spcAft>
              <a:buClr>
                <a:schemeClr val="accent1"/>
              </a:buClr>
              <a:buFont typeface="Wingdings" panose="05000000000000000000" pitchFamily="2" charset="2"/>
              <a:buChar char="Ø"/>
              <a:tabLst>
                <a:tab pos="269875" algn="l"/>
                <a:tab pos="450850" algn="l"/>
                <a:tab pos="541338" algn="l"/>
              </a:tabLst>
            </a:pPr>
            <a:r>
              <a:rPr lang="tr-TR" sz="2000" dirty="0" smtClean="0">
                <a:latin typeface="+mn-lt"/>
              </a:rPr>
              <a:t>Denetim </a:t>
            </a:r>
            <a:r>
              <a:rPr lang="tr-TR" sz="2000" dirty="0">
                <a:latin typeface="+mn-lt"/>
              </a:rPr>
              <a:t>kuruluşları ve denetçiler, son takvim yılına ait gelirlerini Kurumca belirlenen şekle uygun olarak </a:t>
            </a:r>
            <a:r>
              <a:rPr lang="tr-TR" sz="2000" b="1" kern="1200" dirty="0">
                <a:solidFill>
                  <a:srgbClr val="FF0000"/>
                </a:solidFill>
                <a:latin typeface="Times New Roman" panose="02020603050405020304" pitchFamily="18" charset="0"/>
                <a:ea typeface="+mn-ea"/>
                <a:cs typeface="Times New Roman" panose="02020603050405020304" pitchFamily="18" charset="0"/>
              </a:rPr>
              <a:t>mayıs ayının on beşinci gününün sonuna kadar</a:t>
            </a:r>
            <a:r>
              <a:rPr lang="tr-TR" sz="2000" kern="1200" dirty="0">
                <a:solidFill>
                  <a:srgbClr val="000000">
                    <a:lumMod val="75000"/>
                    <a:lumOff val="25000"/>
                  </a:srgbClr>
                </a:solidFill>
                <a:latin typeface="Times New Roman" panose="02020603050405020304" pitchFamily="18" charset="0"/>
                <a:ea typeface="+mn-ea"/>
                <a:cs typeface="Times New Roman" panose="02020603050405020304" pitchFamily="18" charset="0"/>
              </a:rPr>
              <a:t> </a:t>
            </a:r>
            <a:r>
              <a:rPr lang="tr-TR" sz="2000" dirty="0">
                <a:latin typeface="+mn-lt"/>
              </a:rPr>
              <a:t>Kurumumuza bildirmek zorundadır (BDY </a:t>
            </a:r>
            <a:r>
              <a:rPr lang="tr-TR" sz="2000" dirty="0" err="1">
                <a:latin typeface="+mn-lt"/>
              </a:rPr>
              <a:t>md.</a:t>
            </a:r>
            <a:r>
              <a:rPr lang="tr-TR" sz="2000" dirty="0">
                <a:latin typeface="+mn-lt"/>
              </a:rPr>
              <a:t> 34/1-d).</a:t>
            </a:r>
          </a:p>
          <a:p>
            <a:pPr marL="114300" lvl="0" algn="just" defTabSz="180975">
              <a:lnSpc>
                <a:spcPct val="90000"/>
              </a:lnSpc>
              <a:spcBef>
                <a:spcPts val="1200"/>
              </a:spcBef>
              <a:spcAft>
                <a:spcPts val="200"/>
              </a:spcAft>
              <a:buClr>
                <a:schemeClr val="accent1"/>
              </a:buClr>
              <a:buNone/>
              <a:tabLst>
                <a:tab pos="269875" algn="l"/>
                <a:tab pos="450850" algn="l"/>
                <a:tab pos="541338" algn="l"/>
              </a:tabLst>
            </a:pPr>
            <a:endParaRPr lang="tr-TR" sz="1900" dirty="0">
              <a:latin typeface="Times New Roman" panose="02020603050405020304" pitchFamily="18" charset="0"/>
              <a:cs typeface="Times New Roman" panose="02020603050405020304" pitchFamily="18" charset="0"/>
            </a:endParaRPr>
          </a:p>
          <a:p>
            <a:pPr marL="511175" indent="-511175" algn="just">
              <a:buFont typeface="Wingdings" panose="05000000000000000000" pitchFamily="2" charset="2"/>
              <a:buChar char="Ø"/>
            </a:pPr>
            <a:r>
              <a:rPr lang="tr-TR" sz="2000" dirty="0">
                <a:latin typeface="+mn-lt"/>
              </a:rPr>
              <a:t>Kurumumuza yapılacak bildirimlerin zamanında, tam  ve doğru olarak yerine getirilmemesi </a:t>
            </a:r>
            <a:r>
              <a:rPr lang="tr-TR" sz="1800" dirty="0">
                <a:solidFill>
                  <a:srgbClr val="FF0000"/>
                </a:solidFill>
                <a:latin typeface="Times New Roman" panose="02020603050405020304" pitchFamily="18" charset="0"/>
                <a:cs typeface="Times New Roman" panose="02020603050405020304" pitchFamily="18" charset="0"/>
              </a:rPr>
              <a:t>«Uyarı» </a:t>
            </a:r>
            <a:r>
              <a:rPr lang="tr-TR" sz="2000" dirty="0">
                <a:latin typeface="+mn-lt"/>
              </a:rPr>
              <a:t>yaptırımını    gerektirmektedir. (BDY </a:t>
            </a:r>
            <a:r>
              <a:rPr lang="tr-TR" sz="2000" dirty="0" err="1">
                <a:latin typeface="+mn-lt"/>
              </a:rPr>
              <a:t>md.</a:t>
            </a:r>
            <a:r>
              <a:rPr lang="tr-TR" sz="2000" dirty="0">
                <a:latin typeface="+mn-lt"/>
              </a:rPr>
              <a:t> 40/1-ı)</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28</a:t>
            </a:fld>
            <a:endParaRPr lang="en"/>
          </a:p>
        </p:txBody>
      </p:sp>
    </p:spTree>
    <p:extLst>
      <p:ext uri="{BB962C8B-B14F-4D97-AF65-F5344CB8AC3E}">
        <p14:creationId xmlns:p14="http://schemas.microsoft.com/office/powerpoint/2010/main" val="2693853280"/>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8145" y="555973"/>
            <a:ext cx="7018280" cy="671400"/>
          </a:xfrm>
        </p:spPr>
        <p:txBody>
          <a:bodyPr/>
          <a:lstStyle/>
          <a:p>
            <a:pPr marL="114300" lvl="0" algn="ctr">
              <a:lnSpc>
                <a:spcPct val="90000"/>
              </a:lnSpc>
              <a:spcBef>
                <a:spcPts val="1200"/>
              </a:spcBef>
              <a:spcAft>
                <a:spcPts val="200"/>
              </a:spcAft>
            </a:pPr>
            <a:r>
              <a:rPr lang="tr-TR" sz="2200" dirty="0" smtClean="0">
                <a:latin typeface="Times New Roman" panose="02020603050405020304" pitchFamily="18" charset="0"/>
                <a:cs typeface="Times New Roman" panose="02020603050405020304" pitchFamily="18" charset="0"/>
              </a:rPr>
              <a:t>Gelir </a:t>
            </a:r>
            <a:r>
              <a:rPr lang="tr-TR" sz="2200" dirty="0">
                <a:latin typeface="Times New Roman" panose="02020603050405020304" pitchFamily="18" charset="0"/>
                <a:cs typeface="Times New Roman" panose="02020603050405020304" pitchFamily="18" charset="0"/>
              </a:rPr>
              <a:t>Bildirimleri/Hukuki Dayanak</a:t>
            </a:r>
            <a:endParaRPr lang="tr-TR" dirty="0"/>
          </a:p>
        </p:txBody>
      </p:sp>
      <p:sp>
        <p:nvSpPr>
          <p:cNvPr id="3" name="Metin Yer Tutucusu 2"/>
          <p:cNvSpPr>
            <a:spLocks noGrp="1"/>
          </p:cNvSpPr>
          <p:nvPr>
            <p:ph type="body" idx="1"/>
          </p:nvPr>
        </p:nvSpPr>
        <p:spPr>
          <a:xfrm>
            <a:off x="684201" y="1227374"/>
            <a:ext cx="7718048" cy="3171978"/>
          </a:xfrm>
        </p:spPr>
        <p:txBody>
          <a:bodyPr/>
          <a:lstStyle/>
          <a:p>
            <a:pPr>
              <a:buNone/>
            </a:pPr>
            <a:r>
              <a:rPr lang="tr-TR" sz="1800" dirty="0" smtClean="0">
                <a:solidFill>
                  <a:srgbClr val="FF0000"/>
                </a:solidFill>
              </a:rPr>
              <a:t>Gelir Bildirimlerinin Nasıl Yapılacağı ve Şeffaflık Raporlarında Nasıl Yer Alacağı Hususu</a:t>
            </a:r>
          </a:p>
          <a:p>
            <a:pPr marL="285750" indent="-285750">
              <a:buFont typeface="Wingdings" panose="05000000000000000000" pitchFamily="2" charset="2"/>
              <a:buChar char="Ø"/>
            </a:pPr>
            <a:r>
              <a:rPr lang="tr-TR" sz="1700" dirty="0">
                <a:latin typeface="+mn-lt"/>
              </a:rPr>
              <a:t>Bir takvim yılı içerisinde sözleşme imzalamış olan denetim kuruluşu ve denetçiler gelir bildiriminde bulunmalıdır</a:t>
            </a:r>
            <a:r>
              <a:rPr lang="tr-TR" sz="1700" dirty="0" smtClean="0">
                <a:latin typeface="+mn-lt"/>
              </a:rPr>
              <a:t>.</a:t>
            </a:r>
          </a:p>
          <a:p>
            <a:pPr marL="285750" indent="-285750">
              <a:buFont typeface="Wingdings" panose="05000000000000000000" pitchFamily="2" charset="2"/>
              <a:buChar char="Ø"/>
            </a:pPr>
            <a:r>
              <a:rPr lang="tr-TR" sz="1700" dirty="0" err="1" smtClean="0">
                <a:latin typeface="+mn-lt"/>
              </a:rPr>
              <a:t>KAYİK</a:t>
            </a:r>
            <a:r>
              <a:rPr lang="tr-TR" sz="1700" dirty="0" smtClean="0">
                <a:latin typeface="+mn-lt"/>
              </a:rPr>
              <a:t> denetimi üstlenip şeffaflık raporu yayımlayan ve raporda son takvim yılına ait gelirlerine yer veren denetim kuruluşları da gelir bildiriminde bulunacaktır.</a:t>
            </a:r>
          </a:p>
          <a:p>
            <a:pPr marL="285750" indent="-285750">
              <a:buFont typeface="Wingdings" panose="05000000000000000000" pitchFamily="2" charset="2"/>
              <a:buChar char="Ø"/>
            </a:pPr>
            <a:r>
              <a:rPr lang="tr-TR" sz="1700" dirty="0" smtClean="0">
                <a:latin typeface="+mn-lt"/>
              </a:rPr>
              <a:t>Son takvim yılına ait gelirler bildirilirken; (Şeffaflık raporlarındaki dahil)</a:t>
            </a:r>
          </a:p>
          <a:p>
            <a:pPr marL="403225" indent="-115888">
              <a:buFont typeface="Wingdings" panose="05000000000000000000" pitchFamily="2" charset="2"/>
              <a:buChar char="§"/>
            </a:pPr>
            <a:r>
              <a:rPr lang="tr-TR" sz="1500" dirty="0" smtClean="0">
                <a:latin typeface="+mn-lt"/>
              </a:rPr>
              <a:t>Bağımsız denetim faaliyetlerinden</a:t>
            </a:r>
          </a:p>
          <a:p>
            <a:pPr marL="403225" indent="-115888">
              <a:buFont typeface="Wingdings" panose="05000000000000000000" pitchFamily="2" charset="2"/>
              <a:buChar char="§"/>
            </a:pPr>
            <a:r>
              <a:rPr lang="tr-TR" sz="1500" dirty="0" smtClean="0">
                <a:latin typeface="+mn-lt"/>
              </a:rPr>
              <a:t>Diğer denetim faaliyetlerinden,</a:t>
            </a:r>
          </a:p>
          <a:p>
            <a:pPr marL="403225" indent="-115888">
              <a:buFont typeface="Wingdings" panose="05000000000000000000" pitchFamily="2" charset="2"/>
              <a:buChar char="§"/>
            </a:pPr>
            <a:r>
              <a:rPr lang="tr-TR" sz="1500" dirty="0" smtClean="0">
                <a:latin typeface="+mn-lt"/>
              </a:rPr>
              <a:t>Defter tutma hizmetlerinden ve</a:t>
            </a:r>
          </a:p>
          <a:p>
            <a:pPr marL="403225" indent="-115888">
              <a:buFont typeface="Wingdings" panose="05000000000000000000" pitchFamily="2" charset="2"/>
              <a:buChar char="§"/>
            </a:pPr>
            <a:r>
              <a:rPr lang="tr-TR" sz="1500" dirty="0" smtClean="0">
                <a:latin typeface="+mn-lt"/>
              </a:rPr>
              <a:t>Danışmanlık hizmetlerinden</a:t>
            </a:r>
          </a:p>
          <a:p>
            <a:pPr marL="287337">
              <a:buNone/>
            </a:pPr>
            <a:r>
              <a:rPr lang="tr-TR" sz="1500" dirty="0">
                <a:latin typeface="+mn-lt"/>
              </a:rPr>
              <a:t>e</a:t>
            </a:r>
            <a:r>
              <a:rPr lang="tr-TR" sz="1500" dirty="0" smtClean="0">
                <a:latin typeface="+mn-lt"/>
              </a:rPr>
              <a:t>lde edilen gelirler itibariyle dağılımı gösterecek şekilde bildirimi yapılacaktır.</a:t>
            </a:r>
          </a:p>
          <a:p>
            <a:pPr marL="285750" indent="-285750">
              <a:buFont typeface="Wingdings" panose="05000000000000000000" pitchFamily="2" charset="2"/>
              <a:buChar char="Ø"/>
            </a:pPr>
            <a:endParaRPr lang="tr-TR" sz="1500" dirty="0" smtClean="0">
              <a:latin typeface="+mn-lt"/>
            </a:endParaRPr>
          </a:p>
          <a:p>
            <a:pPr marL="285750" indent="-285750">
              <a:buFont typeface="Wingdings" panose="05000000000000000000" pitchFamily="2" charset="2"/>
              <a:buChar char="Ø"/>
            </a:pPr>
            <a:endParaRPr lang="tr-TR" sz="1700" dirty="0">
              <a:latin typeface="+mn-lt"/>
            </a:endParaRPr>
          </a:p>
          <a:p>
            <a:pPr algn="ctr">
              <a:buNone/>
            </a:pPr>
            <a:endParaRPr lang="tr-TR" sz="2000" dirty="0">
              <a:solidFill>
                <a:srgbClr val="FF0000"/>
              </a:solidFill>
            </a:endParaRPr>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29</a:t>
            </a:fld>
            <a:endParaRPr lang="en"/>
          </a:p>
        </p:txBody>
      </p:sp>
    </p:spTree>
    <p:extLst>
      <p:ext uri="{BB962C8B-B14F-4D97-AF65-F5344CB8AC3E}">
        <p14:creationId xmlns:p14="http://schemas.microsoft.com/office/powerpoint/2010/main" val="71364723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400" b="0" kern="1200" dirty="0">
                <a:solidFill>
                  <a:srgbClr val="FF0000"/>
                </a:solidFill>
                <a:latin typeface="Times New Roman" panose="02020603050405020304" pitchFamily="18" charset="0"/>
                <a:ea typeface="+mn-ea"/>
                <a:cs typeface="Times New Roman" panose="02020603050405020304" pitchFamily="18" charset="0"/>
              </a:rPr>
              <a:t> </a:t>
            </a:r>
            <a:r>
              <a:rPr lang="tr-TR" sz="2400" kern="1200" dirty="0" smtClean="0">
                <a:solidFill>
                  <a:schemeClr val="bg1"/>
                </a:solidFill>
                <a:latin typeface="Times New Roman" panose="02020603050405020304" pitchFamily="18" charset="0"/>
                <a:ea typeface="+mn-ea"/>
                <a:cs typeface="Times New Roman" panose="02020603050405020304" pitchFamily="18" charset="0"/>
              </a:rPr>
              <a:t>Gözetim Faaliyeti Nedir ?</a:t>
            </a:r>
            <a:endParaRPr lang="tr-TR" sz="2400" dirty="0">
              <a:solidFill>
                <a:schemeClr val="bg1"/>
              </a:solidFill>
            </a:endParaRPr>
          </a:p>
        </p:txBody>
      </p:sp>
      <p:sp>
        <p:nvSpPr>
          <p:cNvPr id="3" name="Metin Yer Tutucusu 2"/>
          <p:cNvSpPr>
            <a:spLocks noGrp="1"/>
          </p:cNvSpPr>
          <p:nvPr>
            <p:ph type="body" idx="1"/>
          </p:nvPr>
        </p:nvSpPr>
        <p:spPr/>
        <p:txBody>
          <a:bodyPr/>
          <a:lstStyle/>
          <a:p>
            <a:pPr marL="360363" indent="-360363" algn="just"/>
            <a:r>
              <a:rPr lang="tr-TR" sz="2200" dirty="0"/>
              <a:t>Denetçi ile denetlenen şirket arasında denetim sözleşmesi ile kurulan hukuki ilişkinin unsurlarının ve bu ilişki sebebi ile Kuruma karşı yükümlülüklerin yapılan bildirimler üzerinden gözden geçirilmesidir.</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3</a:t>
            </a:fld>
            <a:endParaRPr lang="en"/>
          </a:p>
        </p:txBody>
      </p:sp>
    </p:spTree>
    <p:extLst>
      <p:ext uri="{BB962C8B-B14F-4D97-AF65-F5344CB8AC3E}">
        <p14:creationId xmlns:p14="http://schemas.microsoft.com/office/powerpoint/2010/main" val="43919648"/>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1018" y="817997"/>
            <a:ext cx="7409647" cy="428781"/>
          </a:xfrm>
        </p:spPr>
        <p:txBody>
          <a:bodyPr/>
          <a:lstStyle/>
          <a:p>
            <a:pPr algn="ctr"/>
            <a:r>
              <a:rPr lang="tr-TR" sz="2200" dirty="0">
                <a:latin typeface="Times New Roman" panose="02020603050405020304" pitchFamily="18" charset="0"/>
                <a:cs typeface="Times New Roman" panose="02020603050405020304" pitchFamily="18" charset="0"/>
              </a:rPr>
              <a:t>Gelir </a:t>
            </a:r>
            <a:r>
              <a:rPr lang="tr-TR" sz="2200" dirty="0" smtClean="0">
                <a:latin typeface="Times New Roman" panose="02020603050405020304" pitchFamily="18" charset="0"/>
                <a:cs typeface="Times New Roman" panose="02020603050405020304" pitchFamily="18" charset="0"/>
              </a:rPr>
              <a:t>Bildirimleri/Bulgular</a:t>
            </a:r>
            <a:endParaRPr lang="tr-TR" sz="2200" dirty="0">
              <a:solidFill>
                <a:schemeClr val="tx1"/>
              </a:solidFill>
            </a:endParaRPr>
          </a:p>
        </p:txBody>
      </p:sp>
      <p:sp>
        <p:nvSpPr>
          <p:cNvPr id="3" name="Metin Yer Tutucusu 2"/>
          <p:cNvSpPr>
            <a:spLocks noGrp="1"/>
          </p:cNvSpPr>
          <p:nvPr>
            <p:ph type="body" idx="1"/>
          </p:nvPr>
        </p:nvSpPr>
        <p:spPr>
          <a:xfrm>
            <a:off x="908006" y="1457923"/>
            <a:ext cx="7075219" cy="2929141"/>
          </a:xfrm>
        </p:spPr>
        <p:txBody>
          <a:bodyPr/>
          <a:lstStyle/>
          <a:p>
            <a:pPr marL="534988" lvl="1" indent="-442913" algn="just">
              <a:buFont typeface="Wingdings" panose="05000000000000000000" pitchFamily="2" charset="2"/>
              <a:buChar char="Ø"/>
            </a:pPr>
            <a:r>
              <a:rPr lang="tr-TR" sz="2000" dirty="0">
                <a:latin typeface="+mn-lt"/>
              </a:rPr>
              <a:t>87 denetçi ve 57 denetim kuruluşunun son takvim yılına ait gelirlerini Kurumumuza bildirmediği, </a:t>
            </a:r>
          </a:p>
          <a:p>
            <a:pPr marL="534988" lvl="1" indent="-442913" algn="just">
              <a:buFont typeface="Wingdings" panose="05000000000000000000" pitchFamily="2" charset="2"/>
              <a:buChar char="Ø"/>
            </a:pPr>
            <a:r>
              <a:rPr lang="tr-TR" sz="2000" dirty="0">
                <a:latin typeface="+mn-lt"/>
              </a:rPr>
              <a:t>13 denetçinin ve 46 denetim kuruluşunun ise bu bildirimi zamanında yapmadığı,</a:t>
            </a:r>
          </a:p>
          <a:p>
            <a:pPr marL="92075" lvl="1" algn="just">
              <a:buNone/>
            </a:pPr>
            <a:r>
              <a:rPr lang="tr-TR" sz="2000" dirty="0">
                <a:latin typeface="+mn-lt"/>
              </a:rPr>
              <a:t>tespit edilmiştir.</a:t>
            </a:r>
          </a:p>
          <a:p>
            <a:pPr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pPr marL="534988" lvl="1" indent="-442913" algn="just">
              <a:buFont typeface="Wingdings" panose="05000000000000000000" pitchFamily="2" charset="2"/>
              <a:buChar char="Ø"/>
            </a:pPr>
            <a:endParaRPr lang="tr-TR" sz="2000" dirty="0">
              <a:latin typeface="Times New Roman" panose="02020603050405020304" pitchFamily="18" charset="0"/>
              <a:cs typeface="Times New Roman" panose="02020603050405020304" pitchFamily="18" charset="0"/>
            </a:endParaRPr>
          </a:p>
          <a:p>
            <a:endParaRPr lang="tr-TR" dirty="0"/>
          </a:p>
        </p:txBody>
      </p:sp>
      <p:sp>
        <p:nvSpPr>
          <p:cNvPr id="4" name="Slayt Numarası Yer Tutucusu 3"/>
          <p:cNvSpPr>
            <a:spLocks noGrp="1"/>
          </p:cNvSpPr>
          <p:nvPr>
            <p:ph type="sldNum" idx="12"/>
          </p:nvPr>
        </p:nvSpPr>
        <p:spPr>
          <a:xfrm>
            <a:off x="8137301" y="696689"/>
            <a:ext cx="548700" cy="671399"/>
          </a:xfrm>
        </p:spPr>
        <p:txBody>
          <a:bodyPr/>
          <a:lstStyle/>
          <a:p>
            <a:pPr lvl="0">
              <a:spcBef>
                <a:spcPts val="0"/>
              </a:spcBef>
              <a:buNone/>
            </a:pPr>
            <a:fld id="{00000000-1234-1234-1234-123412341234}" type="slidenum">
              <a:rPr lang="en" smtClean="0"/>
              <a:t>30</a:t>
            </a:fld>
            <a:endParaRPr lang="en" dirty="0"/>
          </a:p>
        </p:txBody>
      </p:sp>
    </p:spTree>
    <p:extLst>
      <p:ext uri="{BB962C8B-B14F-4D97-AF65-F5344CB8AC3E}">
        <p14:creationId xmlns:p14="http://schemas.microsoft.com/office/powerpoint/2010/main" val="380051928"/>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0200" y="533899"/>
            <a:ext cx="7131300" cy="671400"/>
          </a:xfrm>
        </p:spPr>
        <p:txBody>
          <a:bodyPr/>
          <a:lstStyle/>
          <a:p>
            <a:pPr algn="ctr"/>
            <a:r>
              <a:rPr lang="tr-TR" sz="2200" dirty="0">
                <a:latin typeface="Times New Roman" panose="02020603050405020304" pitchFamily="18" charset="0"/>
                <a:cs typeface="Times New Roman" panose="02020603050405020304" pitchFamily="18" charset="0"/>
              </a:rPr>
              <a:t>Gelir </a:t>
            </a:r>
            <a:r>
              <a:rPr lang="tr-TR" sz="2200" dirty="0" smtClean="0">
                <a:latin typeface="Times New Roman" panose="02020603050405020304" pitchFamily="18" charset="0"/>
                <a:cs typeface="Times New Roman" panose="02020603050405020304" pitchFamily="18" charset="0"/>
              </a:rPr>
              <a:t>Bildirimleri/Sonuçlar</a:t>
            </a:r>
            <a:endParaRPr lang="tr-TR" dirty="0"/>
          </a:p>
        </p:txBody>
      </p:sp>
      <p:sp>
        <p:nvSpPr>
          <p:cNvPr id="3" name="Metin Yer Tutucusu 2"/>
          <p:cNvSpPr>
            <a:spLocks noGrp="1"/>
          </p:cNvSpPr>
          <p:nvPr>
            <p:ph type="body" idx="1"/>
          </p:nvPr>
        </p:nvSpPr>
        <p:spPr>
          <a:xfrm>
            <a:off x="1087049" y="1434950"/>
            <a:ext cx="6873986" cy="2780100"/>
          </a:xfrm>
        </p:spPr>
        <p:txBody>
          <a:bodyPr/>
          <a:lstStyle/>
          <a:p>
            <a:pPr marL="573087" lvl="0" indent="-342900" algn="just">
              <a:buFont typeface="Wingdings" panose="05000000000000000000" pitchFamily="2" charset="2"/>
              <a:buChar char="Ø"/>
            </a:pPr>
            <a:r>
              <a:rPr lang="tr-TR" sz="2000" dirty="0">
                <a:latin typeface="+mn-lt"/>
              </a:rPr>
              <a:t>Bu kapsamda 100 denetçi ile 103 denetim kuruluşunun savunması alınmış olup; idari süreç devam etmektedir.</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31</a:t>
            </a:fld>
            <a:endParaRPr lang="en"/>
          </a:p>
        </p:txBody>
      </p:sp>
    </p:spTree>
    <p:extLst>
      <p:ext uri="{BB962C8B-B14F-4D97-AF65-F5344CB8AC3E}">
        <p14:creationId xmlns:p14="http://schemas.microsoft.com/office/powerpoint/2010/main" val="2236385217"/>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7498" y="763550"/>
            <a:ext cx="7294094" cy="671400"/>
          </a:xfrm>
        </p:spPr>
        <p:txBody>
          <a:bodyPr/>
          <a:lstStyle/>
          <a:p>
            <a:pPr marL="114300" lvl="0" algn="ctr">
              <a:lnSpc>
                <a:spcPct val="90000"/>
              </a:lnSpc>
              <a:spcBef>
                <a:spcPts val="1200"/>
              </a:spcBef>
              <a:spcAft>
                <a:spcPts val="200"/>
              </a:spcAft>
            </a:pPr>
            <a:r>
              <a:rPr lang="tr-TR" sz="2400" dirty="0" smtClean="0">
                <a:latin typeface="Times New Roman" panose="02020603050405020304" pitchFamily="18" charset="0"/>
                <a:cs typeface="Times New Roman" panose="02020603050405020304" pitchFamily="18" charset="0"/>
              </a:rPr>
              <a:t>C) Mesleki Sorumluluk Sigortası/Hukuki </a:t>
            </a:r>
            <a:r>
              <a:rPr lang="tr-TR" sz="2400" dirty="0">
                <a:latin typeface="Times New Roman" panose="02020603050405020304" pitchFamily="18" charset="0"/>
                <a:cs typeface="Times New Roman" panose="02020603050405020304" pitchFamily="18" charset="0"/>
              </a:rPr>
              <a:t>Dayanak</a:t>
            </a:r>
            <a:r>
              <a:rPr lang="tr-TR" sz="2400" kern="1200" dirty="0">
                <a:solidFill>
                  <a:srgbClr val="FF0000"/>
                </a:solidFill>
                <a:latin typeface="Times New Roman" panose="02020603050405020304" pitchFamily="18" charset="0"/>
                <a:ea typeface="+mn-ea"/>
                <a:cs typeface="Times New Roman" panose="02020603050405020304" pitchFamily="18" charset="0"/>
              </a:rPr>
              <a:t/>
            </a:r>
            <a:br>
              <a:rPr lang="tr-TR" sz="2400" kern="1200" dirty="0">
                <a:solidFill>
                  <a:srgbClr val="FF0000"/>
                </a:solidFill>
                <a:latin typeface="Times New Roman" panose="02020603050405020304" pitchFamily="18" charset="0"/>
                <a:ea typeface="+mn-ea"/>
                <a:cs typeface="Times New Roman" panose="02020603050405020304" pitchFamily="18" charset="0"/>
              </a:rPr>
            </a:br>
            <a:endParaRPr lang="tr-TR" dirty="0"/>
          </a:p>
        </p:txBody>
      </p:sp>
      <p:sp>
        <p:nvSpPr>
          <p:cNvPr id="3" name="Metin Yer Tutucusu 2"/>
          <p:cNvSpPr>
            <a:spLocks noGrp="1"/>
          </p:cNvSpPr>
          <p:nvPr>
            <p:ph type="body" idx="1"/>
          </p:nvPr>
        </p:nvSpPr>
        <p:spPr>
          <a:xfrm>
            <a:off x="828078" y="1434950"/>
            <a:ext cx="7299212" cy="2780100"/>
          </a:xfrm>
        </p:spPr>
        <p:txBody>
          <a:bodyPr/>
          <a:lstStyle/>
          <a:p>
            <a:pPr lvl="3" algn="just"/>
            <a:r>
              <a:rPr lang="tr-TR" sz="2000" b="1" kern="1200" dirty="0" smtClean="0">
                <a:solidFill>
                  <a:schemeClr val="tx1"/>
                </a:solidFill>
                <a:latin typeface="Times New Roman" panose="02020603050405020304" pitchFamily="18" charset="0"/>
                <a:cs typeface="Times New Roman" panose="02020603050405020304" pitchFamily="18" charset="0"/>
                <a:sym typeface="Montserrat"/>
              </a:rPr>
              <a:t>    </a:t>
            </a:r>
            <a:endParaRPr lang="tr-TR" sz="2000" dirty="0" smtClean="0">
              <a:latin typeface="Times New Roman" panose="02020603050405020304" pitchFamily="18" charset="0"/>
              <a:cs typeface="Times New Roman" panose="02020603050405020304" pitchFamily="18" charset="0"/>
            </a:endParaRPr>
          </a:p>
          <a:p>
            <a:pPr marL="342900" lvl="3" indent="-342900" algn="just">
              <a:buFont typeface="Wingdings" panose="05000000000000000000" pitchFamily="2" charset="2"/>
              <a:buChar char="Ø"/>
            </a:pPr>
            <a:r>
              <a:rPr lang="tr-TR" sz="2000" dirty="0">
                <a:latin typeface="+mn-lt"/>
              </a:rPr>
              <a:t>Denetim kuruluşlarının ve denetçilerin, üstlendikleri ilk denetim işiyle birlikte başlamak üzere, tüm denetimlerini kapsayacak şekilde mesleki sorumluluk sigortası yaptırmaları zorunludur (BDY </a:t>
            </a:r>
            <a:r>
              <a:rPr lang="tr-TR" sz="2000" dirty="0" err="1">
                <a:latin typeface="+mn-lt"/>
              </a:rPr>
              <a:t>md.</a:t>
            </a:r>
            <a:r>
              <a:rPr lang="tr-TR" sz="2000" dirty="0">
                <a:latin typeface="+mn-lt"/>
              </a:rPr>
              <a:t> 33).</a:t>
            </a:r>
          </a:p>
          <a:p>
            <a:pPr lvl="3" algn="just"/>
            <a:endParaRPr lang="tr-TR" sz="2000" dirty="0">
              <a:latin typeface="+mn-lt"/>
            </a:endParaRPr>
          </a:p>
          <a:p>
            <a:pPr marL="342900" lvl="3" indent="-342900" algn="just">
              <a:buFont typeface="Wingdings" panose="05000000000000000000" pitchFamily="2" charset="2"/>
              <a:buChar char="Ø"/>
            </a:pPr>
            <a:r>
              <a:rPr lang="tr-TR" sz="2000" dirty="0">
                <a:latin typeface="+mn-lt"/>
              </a:rPr>
              <a:t>Mesleki sorumluluk sigortası poliçesinin, poliçenin düzenlenme tarihini takip eden günden itibaren en geç 10 gün içinde Kurumumuza bildirmesi zorunludur (BDY </a:t>
            </a:r>
            <a:r>
              <a:rPr lang="tr-TR" sz="2000" dirty="0" err="1">
                <a:latin typeface="+mn-lt"/>
              </a:rPr>
              <a:t>md.</a:t>
            </a:r>
            <a:r>
              <a:rPr lang="tr-TR" sz="2000" dirty="0">
                <a:latin typeface="+mn-lt"/>
              </a:rPr>
              <a:t> 34/1-ç).</a:t>
            </a:r>
          </a:p>
          <a:p>
            <a:endParaRPr lang="tr-TR" dirty="0"/>
          </a:p>
        </p:txBody>
      </p:sp>
      <p:sp>
        <p:nvSpPr>
          <p:cNvPr id="4" name="Slayt Numarası Yer Tutucusu 3"/>
          <p:cNvSpPr>
            <a:spLocks noGrp="1"/>
          </p:cNvSpPr>
          <p:nvPr>
            <p:ph type="sldNum" idx="12"/>
          </p:nvPr>
        </p:nvSpPr>
        <p:spPr>
          <a:xfrm>
            <a:off x="7867150" y="616753"/>
            <a:ext cx="548700" cy="671399"/>
          </a:xfrm>
        </p:spPr>
        <p:txBody>
          <a:bodyPr/>
          <a:lstStyle/>
          <a:p>
            <a:pPr lvl="0">
              <a:spcBef>
                <a:spcPts val="0"/>
              </a:spcBef>
              <a:buNone/>
            </a:pPr>
            <a:fld id="{00000000-1234-1234-1234-123412341234}" type="slidenum">
              <a:rPr lang="en" smtClean="0"/>
              <a:t>32</a:t>
            </a:fld>
            <a:endParaRPr lang="en" dirty="0"/>
          </a:p>
        </p:txBody>
      </p:sp>
    </p:spTree>
    <p:extLst>
      <p:ext uri="{BB962C8B-B14F-4D97-AF65-F5344CB8AC3E}">
        <p14:creationId xmlns:p14="http://schemas.microsoft.com/office/powerpoint/2010/main" val="1627127687"/>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3892" y="763550"/>
            <a:ext cx="7294094" cy="671400"/>
          </a:xfrm>
        </p:spPr>
        <p:txBody>
          <a:bodyPr/>
          <a:lstStyle/>
          <a:p>
            <a:pPr marL="114300" lvl="0" algn="ctr">
              <a:lnSpc>
                <a:spcPct val="90000"/>
              </a:lnSpc>
              <a:spcBef>
                <a:spcPts val="1200"/>
              </a:spcBef>
              <a:spcAft>
                <a:spcPts val="200"/>
              </a:spcAft>
            </a:pPr>
            <a:r>
              <a:rPr lang="tr-TR" sz="2400" dirty="0" smtClean="0">
                <a:latin typeface="Times New Roman" panose="02020603050405020304" pitchFamily="18" charset="0"/>
                <a:cs typeface="Times New Roman" panose="02020603050405020304" pitchFamily="18" charset="0"/>
              </a:rPr>
              <a:t>C) Mesleki </a:t>
            </a:r>
            <a:r>
              <a:rPr lang="tr-TR" sz="2400" dirty="0">
                <a:latin typeface="Times New Roman" panose="02020603050405020304" pitchFamily="18" charset="0"/>
                <a:cs typeface="Times New Roman" panose="02020603050405020304" pitchFamily="18" charset="0"/>
              </a:rPr>
              <a:t>Sorumluluk Sigortası/Hukuki Dayanak</a:t>
            </a:r>
            <a:r>
              <a:rPr lang="tr-TR" sz="2400" kern="1200" dirty="0">
                <a:solidFill>
                  <a:srgbClr val="FF0000"/>
                </a:solidFill>
                <a:latin typeface="Times New Roman" panose="02020603050405020304" pitchFamily="18" charset="0"/>
                <a:ea typeface="+mn-ea"/>
                <a:cs typeface="Times New Roman" panose="02020603050405020304" pitchFamily="18" charset="0"/>
              </a:rPr>
              <a:t/>
            </a:r>
            <a:br>
              <a:rPr lang="tr-TR" sz="2400" kern="1200" dirty="0">
                <a:solidFill>
                  <a:srgbClr val="FF0000"/>
                </a:solidFill>
                <a:latin typeface="Times New Roman" panose="02020603050405020304" pitchFamily="18" charset="0"/>
                <a:ea typeface="+mn-ea"/>
                <a:cs typeface="Times New Roman" panose="02020603050405020304" pitchFamily="18" charset="0"/>
              </a:rPr>
            </a:br>
            <a:endParaRPr lang="tr-TR" dirty="0"/>
          </a:p>
        </p:txBody>
      </p:sp>
      <p:sp>
        <p:nvSpPr>
          <p:cNvPr id="3" name="Metin Yer Tutucusu 2"/>
          <p:cNvSpPr>
            <a:spLocks noGrp="1"/>
          </p:cNvSpPr>
          <p:nvPr>
            <p:ph type="body" idx="1"/>
          </p:nvPr>
        </p:nvSpPr>
        <p:spPr>
          <a:xfrm>
            <a:off x="828078" y="1434950"/>
            <a:ext cx="7299212" cy="2780100"/>
          </a:xfrm>
        </p:spPr>
        <p:txBody>
          <a:bodyPr/>
          <a:lstStyle/>
          <a:p>
            <a:pPr lvl="3" algn="just"/>
            <a:endParaRPr lang="tr-TR" sz="2200" b="1" kern="1200" dirty="0">
              <a:solidFill>
                <a:schemeClr val="tx1"/>
              </a:solidFill>
              <a:latin typeface="Times New Roman" panose="02020603050405020304" pitchFamily="18" charset="0"/>
              <a:ea typeface="+mn-ea"/>
              <a:cs typeface="Times New Roman" panose="02020603050405020304" pitchFamily="18" charset="0"/>
              <a:sym typeface="Montserrat"/>
            </a:endParaRPr>
          </a:p>
          <a:p>
            <a:pPr marL="342900" lvl="3" indent="-342900" algn="just">
              <a:buFont typeface="Wingdings" panose="05000000000000000000" pitchFamily="2" charset="2"/>
              <a:buChar char="Ø"/>
            </a:pPr>
            <a:r>
              <a:rPr lang="tr-TR" sz="2000" dirty="0" smtClean="0">
                <a:latin typeface="+mn-lt"/>
              </a:rPr>
              <a:t>Mesleki sorumluluk sigortasının yaptırılmaması </a:t>
            </a:r>
            <a:r>
              <a:rPr lang="tr-TR" sz="2000" dirty="0" smtClean="0">
                <a:solidFill>
                  <a:srgbClr val="FF0000"/>
                </a:solidFill>
                <a:latin typeface="Times New Roman" panose="02020603050405020304" pitchFamily="18" charset="0"/>
                <a:cs typeface="Times New Roman" panose="02020603050405020304" pitchFamily="18" charset="0"/>
              </a:rPr>
              <a:t>«Uyarı» </a:t>
            </a:r>
            <a:r>
              <a:rPr lang="tr-TR" sz="2000" dirty="0" smtClean="0">
                <a:latin typeface="+mn-lt"/>
              </a:rPr>
              <a:t>yaptırımını    gerektirmektedir </a:t>
            </a:r>
            <a:r>
              <a:rPr lang="tr-TR" sz="2000" dirty="0">
                <a:latin typeface="+mn-lt"/>
              </a:rPr>
              <a:t>(BDY </a:t>
            </a:r>
            <a:r>
              <a:rPr lang="tr-TR" sz="2000" dirty="0" err="1">
                <a:latin typeface="+mn-lt"/>
              </a:rPr>
              <a:t>md.</a:t>
            </a:r>
            <a:r>
              <a:rPr lang="tr-TR" sz="2000" dirty="0">
                <a:latin typeface="+mn-lt"/>
              </a:rPr>
              <a:t> 40/1-h).</a:t>
            </a:r>
          </a:p>
          <a:p>
            <a:pPr lvl="3" algn="just"/>
            <a:endParaRPr lang="tr-TR" sz="2000" dirty="0" smtClean="0">
              <a:latin typeface="Times New Roman" panose="02020603050405020304" pitchFamily="18" charset="0"/>
              <a:cs typeface="Times New Roman" panose="02020603050405020304" pitchFamily="18" charset="0"/>
            </a:endParaRPr>
          </a:p>
          <a:p>
            <a:pPr marL="342900" lvl="3" indent="-342900" algn="just">
              <a:buFont typeface="Wingdings" panose="05000000000000000000" pitchFamily="2" charset="2"/>
              <a:buChar char="Ø"/>
            </a:pPr>
            <a:r>
              <a:rPr lang="tr-TR" sz="2000" dirty="0">
                <a:latin typeface="+mn-lt"/>
              </a:rPr>
              <a:t>Ayrıca, Kurumumuza yapılacak bildirimlerin zamanında, tam  ve doğru olarak yerine getirilmemesi</a:t>
            </a:r>
            <a:r>
              <a:rPr lang="tr-TR" sz="2000" dirty="0">
                <a:latin typeface="Times New Roman" panose="02020603050405020304" pitchFamily="18" charset="0"/>
                <a:cs typeface="Times New Roman" panose="02020603050405020304" pitchFamily="18" charset="0"/>
              </a:rPr>
              <a:t> </a:t>
            </a:r>
            <a:r>
              <a:rPr lang="tr-TR" sz="2000" dirty="0">
                <a:solidFill>
                  <a:srgbClr val="FF0000"/>
                </a:solidFill>
                <a:latin typeface="Times New Roman" panose="02020603050405020304" pitchFamily="18" charset="0"/>
                <a:cs typeface="Times New Roman" panose="02020603050405020304" pitchFamily="18" charset="0"/>
              </a:rPr>
              <a:t>«Uyarı» </a:t>
            </a:r>
            <a:r>
              <a:rPr lang="tr-TR" sz="2000" dirty="0">
                <a:latin typeface="+mn-lt"/>
              </a:rPr>
              <a:t>yaptırımını    gerektirmektedir (BDY </a:t>
            </a:r>
            <a:r>
              <a:rPr lang="tr-TR" sz="2000" dirty="0" err="1">
                <a:latin typeface="+mn-lt"/>
              </a:rPr>
              <a:t>md.</a:t>
            </a:r>
            <a:r>
              <a:rPr lang="tr-TR" sz="2000" dirty="0">
                <a:latin typeface="+mn-lt"/>
              </a:rPr>
              <a:t> 40/1-ı).</a:t>
            </a:r>
          </a:p>
          <a:p>
            <a:pPr marL="342900" lvl="3" indent="-342900" algn="just">
              <a:buFont typeface="Wingdings" panose="05000000000000000000" pitchFamily="2" charset="2"/>
              <a:buChar char="Ø"/>
            </a:pPr>
            <a:endParaRPr lang="tr-TR" dirty="0"/>
          </a:p>
        </p:txBody>
      </p:sp>
      <p:sp>
        <p:nvSpPr>
          <p:cNvPr id="4" name="Slayt Numarası Yer Tutucusu 3"/>
          <p:cNvSpPr>
            <a:spLocks noGrp="1"/>
          </p:cNvSpPr>
          <p:nvPr>
            <p:ph type="sldNum" idx="12"/>
          </p:nvPr>
        </p:nvSpPr>
        <p:spPr>
          <a:xfrm>
            <a:off x="7867150" y="616753"/>
            <a:ext cx="548700" cy="671399"/>
          </a:xfrm>
        </p:spPr>
        <p:txBody>
          <a:bodyPr/>
          <a:lstStyle/>
          <a:p>
            <a:pPr lvl="0">
              <a:spcBef>
                <a:spcPts val="0"/>
              </a:spcBef>
              <a:buNone/>
            </a:pPr>
            <a:fld id="{00000000-1234-1234-1234-123412341234}" type="slidenum">
              <a:rPr lang="en" smtClean="0"/>
              <a:t>33</a:t>
            </a:fld>
            <a:endParaRPr lang="en" dirty="0"/>
          </a:p>
        </p:txBody>
      </p:sp>
    </p:spTree>
    <p:extLst>
      <p:ext uri="{BB962C8B-B14F-4D97-AF65-F5344CB8AC3E}">
        <p14:creationId xmlns:p14="http://schemas.microsoft.com/office/powerpoint/2010/main" val="571012394"/>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971950" y="1441432"/>
            <a:ext cx="7136156" cy="2823637"/>
          </a:xfrm>
        </p:spPr>
        <p:txBody>
          <a:bodyPr/>
          <a:lstStyle/>
          <a:p>
            <a:pPr marL="452438" lvl="1" indent="-360363" algn="just">
              <a:buFont typeface="Wingdings" panose="05000000000000000000" pitchFamily="2" charset="2"/>
              <a:buChar char="Ø"/>
            </a:pPr>
            <a:r>
              <a:rPr lang="tr-TR" sz="2000" dirty="0">
                <a:latin typeface="+mn-lt"/>
              </a:rPr>
              <a:t>94 denetçi ve 50 denetim kuruluşunun mesleki sorumluluk sigortasını yaptırmadığı, </a:t>
            </a:r>
          </a:p>
          <a:p>
            <a:pPr marL="92075" lvl="1" algn="just">
              <a:buNone/>
            </a:pPr>
            <a:endParaRPr lang="tr-TR" sz="2000" dirty="0">
              <a:latin typeface="+mn-lt"/>
            </a:endParaRPr>
          </a:p>
          <a:p>
            <a:pPr marL="452438" lvl="1" indent="-360363" algn="just">
              <a:buFont typeface="Wingdings" panose="05000000000000000000" pitchFamily="2" charset="2"/>
              <a:buChar char="Ø"/>
            </a:pPr>
            <a:r>
              <a:rPr lang="tr-TR" sz="2000" dirty="0">
                <a:latin typeface="+mn-lt"/>
              </a:rPr>
              <a:t>66 denetçi ve 101 denetim kuruluşunun ise söz konusu sigortaya ilişkin poliçelerini zamanında Kurumumuza bildirmediği,</a:t>
            </a:r>
          </a:p>
          <a:p>
            <a:pPr marL="92075" lvl="1" algn="just">
              <a:buNone/>
            </a:pPr>
            <a:endParaRPr lang="tr-TR" sz="2000" dirty="0">
              <a:latin typeface="+mn-lt"/>
            </a:endParaRPr>
          </a:p>
          <a:p>
            <a:pPr marL="92075" lvl="1" algn="just">
              <a:buNone/>
            </a:pPr>
            <a:r>
              <a:rPr lang="tr-TR" sz="2000" dirty="0">
                <a:latin typeface="+mn-lt"/>
              </a:rPr>
              <a:t>tespit edilmiştir.  </a:t>
            </a:r>
          </a:p>
          <a:p>
            <a:pPr marL="92075" lvl="1" algn="just">
              <a:buNone/>
            </a:pPr>
            <a:endParaRPr lang="tr-TR" sz="1900" dirty="0">
              <a:latin typeface="Times New Roman" panose="02020603050405020304" pitchFamily="18" charset="0"/>
              <a:cs typeface="Times New Roman" panose="02020603050405020304" pitchFamily="18" charset="0"/>
            </a:endParaRPr>
          </a:p>
          <a:p>
            <a:pPr>
              <a:buNone/>
            </a:pPr>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34</a:t>
            </a:fld>
            <a:endParaRPr lang="en"/>
          </a:p>
        </p:txBody>
      </p:sp>
      <p:sp>
        <p:nvSpPr>
          <p:cNvPr id="6" name="Unvan 1"/>
          <p:cNvSpPr>
            <a:spLocks noGrp="1"/>
          </p:cNvSpPr>
          <p:nvPr>
            <p:ph type="title"/>
          </p:nvPr>
        </p:nvSpPr>
        <p:spPr>
          <a:xfrm>
            <a:off x="835204" y="770033"/>
            <a:ext cx="7409647" cy="428781"/>
          </a:xfrm>
        </p:spPr>
        <p:txBody>
          <a:bodyPr/>
          <a:lstStyle/>
          <a:p>
            <a:pPr algn="ctr"/>
            <a:r>
              <a:rPr lang="tr-TR" sz="2200" dirty="0">
                <a:latin typeface="Times New Roman" panose="02020603050405020304" pitchFamily="18" charset="0"/>
                <a:cs typeface="Times New Roman" panose="02020603050405020304" pitchFamily="18" charset="0"/>
              </a:rPr>
              <a:t>Mesleki Sorumluluk </a:t>
            </a:r>
            <a:r>
              <a:rPr lang="tr-TR" sz="2200" dirty="0" smtClean="0">
                <a:latin typeface="Times New Roman" panose="02020603050405020304" pitchFamily="18" charset="0"/>
                <a:cs typeface="Times New Roman" panose="02020603050405020304" pitchFamily="18" charset="0"/>
              </a:rPr>
              <a:t>Sigortası/Bulgular</a:t>
            </a:r>
            <a:endParaRPr lang="tr-TR" sz="2200" dirty="0">
              <a:solidFill>
                <a:schemeClr val="tx1"/>
              </a:solidFill>
            </a:endParaRPr>
          </a:p>
        </p:txBody>
      </p:sp>
    </p:spTree>
    <p:extLst>
      <p:ext uri="{BB962C8B-B14F-4D97-AF65-F5344CB8AC3E}">
        <p14:creationId xmlns:p14="http://schemas.microsoft.com/office/powerpoint/2010/main" val="3138636161"/>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0200" y="543183"/>
            <a:ext cx="7131300" cy="671400"/>
          </a:xfrm>
        </p:spPr>
        <p:txBody>
          <a:bodyPr/>
          <a:lstStyle/>
          <a:p>
            <a:pPr algn="ctr"/>
            <a:r>
              <a:rPr lang="tr-TR" sz="2200" dirty="0">
                <a:latin typeface="Times New Roman" panose="02020603050405020304" pitchFamily="18" charset="0"/>
                <a:cs typeface="Times New Roman" panose="02020603050405020304" pitchFamily="18" charset="0"/>
              </a:rPr>
              <a:t>Mesleki Sorumluluk </a:t>
            </a:r>
            <a:r>
              <a:rPr lang="tr-TR" sz="2200" dirty="0" smtClean="0">
                <a:latin typeface="Times New Roman" panose="02020603050405020304" pitchFamily="18" charset="0"/>
                <a:cs typeface="Times New Roman" panose="02020603050405020304" pitchFamily="18" charset="0"/>
              </a:rPr>
              <a:t>Sigortası/Sonuçlar</a:t>
            </a:r>
            <a:endParaRPr lang="tr-TR" sz="2200" dirty="0"/>
          </a:p>
        </p:txBody>
      </p:sp>
      <p:sp>
        <p:nvSpPr>
          <p:cNvPr id="3" name="Metin Yer Tutucusu 2"/>
          <p:cNvSpPr>
            <a:spLocks noGrp="1"/>
          </p:cNvSpPr>
          <p:nvPr>
            <p:ph type="body" idx="1"/>
          </p:nvPr>
        </p:nvSpPr>
        <p:spPr/>
        <p:txBody>
          <a:bodyPr/>
          <a:lstStyle/>
          <a:p>
            <a:pPr marL="573087" lvl="0" indent="-342900" algn="just">
              <a:buFont typeface="Wingdings" panose="05000000000000000000" pitchFamily="2" charset="2"/>
              <a:buChar char="Ø"/>
            </a:pPr>
            <a:r>
              <a:rPr lang="tr-TR" sz="2000" dirty="0">
                <a:latin typeface="+mn-lt"/>
              </a:rPr>
              <a:t>Bu kapsamda 160 denetçi ile 151 denetim kuruluşunun savunması alınmıştır.</a:t>
            </a:r>
          </a:p>
          <a:p>
            <a:endParaRPr lang="tr-TR" sz="2000" dirty="0">
              <a:latin typeface="+mn-lt"/>
            </a:endParaRPr>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35</a:t>
            </a:fld>
            <a:endParaRPr lang="en"/>
          </a:p>
        </p:txBody>
      </p:sp>
    </p:spTree>
    <p:extLst>
      <p:ext uri="{BB962C8B-B14F-4D97-AF65-F5344CB8AC3E}">
        <p14:creationId xmlns:p14="http://schemas.microsoft.com/office/powerpoint/2010/main" val="2845539275"/>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91699" y="1189907"/>
            <a:ext cx="7520683" cy="3320447"/>
          </a:xfrm>
        </p:spPr>
        <p:txBody>
          <a:bodyPr/>
          <a:lstStyle/>
          <a:p>
            <a:pPr marL="360363" lvl="1" indent="-268288" algn="just">
              <a:buFont typeface="Wingdings" panose="05000000000000000000" pitchFamily="2" charset="2"/>
              <a:buChar char="Ø"/>
            </a:pPr>
            <a:endParaRPr lang="tr-TR" sz="1700" dirty="0" smtClean="0">
              <a:latin typeface="Times New Roman" panose="02020603050405020304" pitchFamily="18" charset="0"/>
              <a:cs typeface="Times New Roman" panose="02020603050405020304" pitchFamily="18" charset="0"/>
            </a:endParaRPr>
          </a:p>
          <a:p>
            <a:pPr marL="360363" lvl="1" indent="-268288" algn="just">
              <a:buFont typeface="Wingdings" panose="05000000000000000000" pitchFamily="2" charset="2"/>
              <a:buChar char="Ø"/>
            </a:pPr>
            <a:r>
              <a:rPr lang="tr-TR" sz="1700" dirty="0">
                <a:latin typeface="+mn-lt"/>
              </a:rPr>
              <a:t>Konuya ilişkin olarak Kurulumuzun 23/03/2017 tarihli kararında:</a:t>
            </a:r>
          </a:p>
          <a:p>
            <a:pPr marL="92075" lvl="1" algn="just">
              <a:buNone/>
            </a:pPr>
            <a:endParaRPr lang="tr-TR" sz="1700" dirty="0">
              <a:latin typeface="+mn-lt"/>
            </a:endParaRPr>
          </a:p>
          <a:p>
            <a:pPr marL="377825" lvl="1" indent="163513" algn="just">
              <a:buFont typeface="Wingdings" panose="05000000000000000000" pitchFamily="2" charset="2"/>
              <a:buChar char="§"/>
            </a:pPr>
            <a:r>
              <a:rPr lang="tr-TR" sz="1700" dirty="0">
                <a:latin typeface="+mn-lt"/>
              </a:rPr>
              <a:t>Mesleki sorumluluk sigortası yaptırmadığı tespit edilen  </a:t>
            </a:r>
            <a:r>
              <a:rPr lang="tr-TR" sz="1700" dirty="0" smtClean="0">
                <a:latin typeface="+mn-lt"/>
              </a:rPr>
              <a:t>denetim kuruluşları ve </a:t>
            </a:r>
            <a:r>
              <a:rPr lang="tr-TR" sz="1700" dirty="0">
                <a:latin typeface="+mn-lt"/>
              </a:rPr>
              <a:t>denetçilere tüm denetimlerini kapsayacak şekilde mesleki sorumluluk sigortası yaptırmaları için 31.05.2017 tarihine kadar süre verilmesine, </a:t>
            </a:r>
          </a:p>
          <a:p>
            <a:pPr marL="358775" lvl="1" indent="1588" algn="just">
              <a:buFont typeface="Wingdings" panose="05000000000000000000" pitchFamily="2" charset="2"/>
              <a:buChar char="§"/>
            </a:pPr>
            <a:r>
              <a:rPr lang="tr-TR" sz="1700" dirty="0" smtClean="0">
                <a:latin typeface="+mn-lt"/>
              </a:rPr>
              <a:t>  Mesleki </a:t>
            </a:r>
            <a:r>
              <a:rPr lang="tr-TR" sz="1700" dirty="0">
                <a:latin typeface="+mn-lt"/>
              </a:rPr>
              <a:t>sorumluluk sigortalarını yasal süresi geçtikten sonra </a:t>
            </a:r>
            <a:r>
              <a:rPr lang="tr-TR" sz="1700" dirty="0" smtClean="0">
                <a:latin typeface="+mn-lt"/>
              </a:rPr>
              <a:t>Kurumumuza bildirdiği </a:t>
            </a:r>
            <a:r>
              <a:rPr lang="tr-TR" sz="1700" dirty="0">
                <a:latin typeface="+mn-lt"/>
              </a:rPr>
              <a:t>tespit edilen denetim kuruluşları ve bağımsız denetçilerle ilgili olarak bir defaya mahsus herhangi bir yaptırım uygulanmamasına,</a:t>
            </a:r>
          </a:p>
          <a:p>
            <a:pPr marL="360363" lvl="1" algn="just">
              <a:buNone/>
            </a:pPr>
            <a:endParaRPr lang="tr-TR" sz="1700" dirty="0">
              <a:latin typeface="+mn-lt"/>
            </a:endParaRPr>
          </a:p>
          <a:p>
            <a:pPr marL="360363" lvl="1" algn="just">
              <a:buNone/>
            </a:pPr>
            <a:r>
              <a:rPr lang="tr-TR" sz="1700" dirty="0">
                <a:latin typeface="+mn-lt"/>
              </a:rPr>
              <a:t> karar verilmiştir.</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36</a:t>
            </a:fld>
            <a:endParaRPr lang="en"/>
          </a:p>
        </p:txBody>
      </p:sp>
      <p:sp>
        <p:nvSpPr>
          <p:cNvPr id="6" name="Unvan 1"/>
          <p:cNvSpPr>
            <a:spLocks noGrp="1"/>
          </p:cNvSpPr>
          <p:nvPr>
            <p:ph type="title"/>
          </p:nvPr>
        </p:nvSpPr>
        <p:spPr>
          <a:xfrm>
            <a:off x="835204" y="770033"/>
            <a:ext cx="7409647" cy="428781"/>
          </a:xfrm>
        </p:spPr>
        <p:txBody>
          <a:bodyPr/>
          <a:lstStyle/>
          <a:p>
            <a:pPr algn="ctr"/>
            <a:r>
              <a:rPr lang="tr-TR" sz="2200" dirty="0" smtClean="0">
                <a:latin typeface="Times New Roman" panose="02020603050405020304" pitchFamily="18" charset="0"/>
                <a:cs typeface="Times New Roman" panose="02020603050405020304" pitchFamily="18" charset="0"/>
              </a:rPr>
              <a:t>Mesleki Sorumluluk Sigortası/Sonuçlar</a:t>
            </a:r>
            <a:endParaRPr lang="tr-TR" sz="2200" dirty="0">
              <a:solidFill>
                <a:schemeClr val="tx1"/>
              </a:solidFill>
            </a:endParaRPr>
          </a:p>
        </p:txBody>
      </p:sp>
    </p:spTree>
    <p:extLst>
      <p:ext uri="{BB962C8B-B14F-4D97-AF65-F5344CB8AC3E}">
        <p14:creationId xmlns:p14="http://schemas.microsoft.com/office/powerpoint/2010/main" val="3819796235"/>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0423" y="792919"/>
            <a:ext cx="7131300" cy="671400"/>
          </a:xfrm>
        </p:spPr>
        <p:txBody>
          <a:bodyPr/>
          <a:lstStyle/>
          <a:p>
            <a:pPr marL="114300" lvl="0" algn="ctr">
              <a:lnSpc>
                <a:spcPct val="90000"/>
              </a:lnSpc>
              <a:spcBef>
                <a:spcPts val="1200"/>
              </a:spcBef>
              <a:spcAft>
                <a:spcPts val="200"/>
              </a:spcAft>
            </a:pPr>
            <a:r>
              <a:rPr lang="tr-TR" sz="2200" dirty="0" smtClean="0">
                <a:latin typeface="Times New Roman" panose="02020603050405020304" pitchFamily="18" charset="0"/>
                <a:cs typeface="Times New Roman" panose="02020603050405020304" pitchFamily="18" charset="0"/>
              </a:rPr>
              <a:t>D)Şeffaflık Raporları/Hukuki Dayanak</a:t>
            </a:r>
            <a:r>
              <a:rPr lang="tr-TR" sz="2200" kern="1200" dirty="0">
                <a:solidFill>
                  <a:srgbClr val="FF0000"/>
                </a:solidFill>
                <a:latin typeface="Times New Roman" panose="02020603050405020304" pitchFamily="18" charset="0"/>
                <a:ea typeface="+mn-ea"/>
                <a:cs typeface="Times New Roman" panose="02020603050405020304" pitchFamily="18" charset="0"/>
              </a:rPr>
              <a:t/>
            </a:r>
            <a:br>
              <a:rPr lang="tr-TR" sz="2200" kern="1200" dirty="0">
                <a:solidFill>
                  <a:srgbClr val="FF0000"/>
                </a:solidFill>
                <a:latin typeface="Times New Roman" panose="02020603050405020304" pitchFamily="18" charset="0"/>
                <a:ea typeface="+mn-ea"/>
                <a:cs typeface="Times New Roman" panose="02020603050405020304" pitchFamily="18" charset="0"/>
              </a:rPr>
            </a:br>
            <a:endParaRPr lang="tr-TR" sz="2200" dirty="0"/>
          </a:p>
        </p:txBody>
      </p:sp>
      <p:sp>
        <p:nvSpPr>
          <p:cNvPr id="3" name="Metin Yer Tutucusu 2"/>
          <p:cNvSpPr>
            <a:spLocks noGrp="1"/>
          </p:cNvSpPr>
          <p:nvPr>
            <p:ph type="body" idx="1"/>
          </p:nvPr>
        </p:nvSpPr>
        <p:spPr>
          <a:xfrm>
            <a:off x="876034" y="1464319"/>
            <a:ext cx="7136156" cy="2800750"/>
          </a:xfrm>
        </p:spPr>
        <p:txBody>
          <a:bodyPr/>
          <a:lstStyle/>
          <a:p>
            <a:pPr marL="114300" algn="just">
              <a:lnSpc>
                <a:spcPct val="90000"/>
              </a:lnSpc>
              <a:spcBef>
                <a:spcPts val="1200"/>
              </a:spcBef>
              <a:spcAft>
                <a:spcPts val="200"/>
              </a:spcAft>
              <a:buClr>
                <a:schemeClr val="accent1"/>
              </a:buClr>
              <a:buNone/>
            </a:pPr>
            <a:endParaRPr lang="tr-TR" sz="2200" b="1" kern="1200" dirty="0">
              <a:solidFill>
                <a:schemeClr val="tx1"/>
              </a:solidFill>
              <a:latin typeface="Times New Roman" panose="02020603050405020304" pitchFamily="18" charset="0"/>
              <a:ea typeface="+mn-ea"/>
              <a:cs typeface="Times New Roman" panose="02020603050405020304" pitchFamily="18" charset="0"/>
              <a:sym typeface="Montserrat"/>
            </a:endParaRPr>
          </a:p>
          <a:p>
            <a:pPr marL="400050" indent="-285750" algn="just">
              <a:lnSpc>
                <a:spcPct val="90000"/>
              </a:lnSpc>
              <a:spcBef>
                <a:spcPts val="1200"/>
              </a:spcBef>
              <a:spcAft>
                <a:spcPts val="200"/>
              </a:spcAft>
              <a:buClr>
                <a:schemeClr val="accent1"/>
              </a:buClr>
              <a:buFont typeface="Wingdings" panose="05000000000000000000" pitchFamily="2" charset="2"/>
              <a:buChar char="Ø"/>
            </a:pPr>
            <a:r>
              <a:rPr lang="tr-TR" sz="2000" dirty="0">
                <a:latin typeface="+mn-lt"/>
              </a:rPr>
              <a:t>Bir takvim yılında KAYİK denetimi yapmış denetim kuruluşlarının ilgili takvim yılını müteakip, özel hesap dönemi kullanan denetim kuruluşlarının ise hesap dönemi kapanışını müteakip dördüncü ayın sonuna kadar yıllık şeffaflık raporunu Kuruma bildirmesi ve kendi internet sitelerinde yayımlamaları zorunludur (BDY m. 36/1).</a:t>
            </a:r>
          </a:p>
          <a:p>
            <a:pPr marL="400050" indent="-285750" algn="just">
              <a:lnSpc>
                <a:spcPct val="90000"/>
              </a:lnSpc>
              <a:spcBef>
                <a:spcPts val="1200"/>
              </a:spcBef>
              <a:spcAft>
                <a:spcPts val="200"/>
              </a:spcAft>
              <a:buClr>
                <a:schemeClr val="accent1"/>
              </a:buClr>
              <a:buFont typeface="Wingdings" panose="05000000000000000000" pitchFamily="2" charset="2"/>
              <a:buChar char="Ø"/>
            </a:pPr>
            <a:endParaRPr lang="tr-TR" sz="1700" dirty="0" smtClean="0">
              <a:latin typeface="Times New Roman" panose="02020603050405020304" pitchFamily="18" charset="0"/>
              <a:cs typeface="Times New Roman" panose="02020603050405020304" pitchFamily="18" charset="0"/>
            </a:endParaRP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37</a:t>
            </a:fld>
            <a:endParaRPr lang="en"/>
          </a:p>
        </p:txBody>
      </p:sp>
    </p:spTree>
    <p:extLst>
      <p:ext uri="{BB962C8B-B14F-4D97-AF65-F5344CB8AC3E}">
        <p14:creationId xmlns:p14="http://schemas.microsoft.com/office/powerpoint/2010/main" val="515612914"/>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0060" y="549578"/>
            <a:ext cx="7131300" cy="671400"/>
          </a:xfrm>
        </p:spPr>
        <p:txBody>
          <a:bodyPr/>
          <a:lstStyle/>
          <a:p>
            <a:pPr algn="ctr"/>
            <a:r>
              <a:rPr lang="tr-TR" sz="2200" dirty="0" smtClean="0">
                <a:latin typeface="Times New Roman" panose="02020603050405020304" pitchFamily="18" charset="0"/>
                <a:cs typeface="Times New Roman" panose="02020603050405020304" pitchFamily="18" charset="0"/>
              </a:rPr>
              <a:t>Şeffaflık Raporları/Hukuki </a:t>
            </a:r>
            <a:r>
              <a:rPr lang="tr-TR" sz="2200" dirty="0">
                <a:latin typeface="Times New Roman" panose="02020603050405020304" pitchFamily="18" charset="0"/>
                <a:cs typeface="Times New Roman" panose="02020603050405020304" pitchFamily="18" charset="0"/>
              </a:rPr>
              <a:t>Dayanak</a:t>
            </a:r>
            <a:endParaRPr lang="tr-TR" sz="2200" dirty="0"/>
          </a:p>
        </p:txBody>
      </p:sp>
      <p:sp>
        <p:nvSpPr>
          <p:cNvPr id="3" name="Metin Yer Tutucusu 2"/>
          <p:cNvSpPr>
            <a:spLocks noGrp="1"/>
          </p:cNvSpPr>
          <p:nvPr>
            <p:ph type="body" idx="1"/>
          </p:nvPr>
        </p:nvSpPr>
        <p:spPr/>
        <p:txBody>
          <a:bodyPr/>
          <a:lstStyle/>
          <a:p>
            <a:pPr marL="400050" lvl="0" indent="-285750" algn="just">
              <a:lnSpc>
                <a:spcPct val="90000"/>
              </a:lnSpc>
              <a:spcBef>
                <a:spcPts val="1200"/>
              </a:spcBef>
              <a:spcAft>
                <a:spcPts val="200"/>
              </a:spcAft>
              <a:buClr>
                <a:srgbClr val="3A81BA"/>
              </a:buClr>
              <a:buFont typeface="Wingdings" panose="05000000000000000000" pitchFamily="2" charset="2"/>
              <a:buChar char="Ø"/>
            </a:pPr>
            <a:r>
              <a:rPr lang="tr-TR" sz="2000" dirty="0">
                <a:latin typeface="+mn-lt"/>
              </a:rPr>
              <a:t>Şeffaflık raporlarının </a:t>
            </a:r>
            <a:r>
              <a:rPr lang="tr-TR" sz="2000" dirty="0" err="1">
                <a:latin typeface="+mn-lt"/>
              </a:rPr>
              <a:t>BDY’nin</a:t>
            </a:r>
            <a:r>
              <a:rPr lang="tr-TR" sz="2000" dirty="0">
                <a:latin typeface="+mn-lt"/>
              </a:rPr>
              <a:t> 36/2 </a:t>
            </a:r>
            <a:r>
              <a:rPr lang="tr-TR" sz="2000" dirty="0" err="1">
                <a:latin typeface="+mn-lt"/>
              </a:rPr>
              <a:t>nci</a:t>
            </a:r>
            <a:r>
              <a:rPr lang="tr-TR" sz="2000" dirty="0">
                <a:latin typeface="+mn-lt"/>
              </a:rPr>
              <a:t> maddesinde belirtilen asgari bilgileri içermesi zorunludur. (</a:t>
            </a:r>
            <a:r>
              <a:rPr lang="tr-TR" sz="2000" dirty="0" err="1">
                <a:latin typeface="+mn-lt"/>
              </a:rPr>
              <a:t>BDY</a:t>
            </a:r>
            <a:r>
              <a:rPr lang="tr-TR" sz="2000" dirty="0">
                <a:latin typeface="+mn-lt"/>
              </a:rPr>
              <a:t>  </a:t>
            </a:r>
            <a:r>
              <a:rPr lang="tr-TR" sz="2000" dirty="0" err="1">
                <a:latin typeface="+mn-lt"/>
              </a:rPr>
              <a:t>md.</a:t>
            </a:r>
            <a:r>
              <a:rPr lang="tr-TR" sz="2000" dirty="0">
                <a:latin typeface="+mn-lt"/>
              </a:rPr>
              <a:t> 36/2)</a:t>
            </a:r>
          </a:p>
          <a:p>
            <a:pPr marL="400050" lvl="3" indent="-285750" algn="just">
              <a:lnSpc>
                <a:spcPct val="90000"/>
              </a:lnSpc>
              <a:spcBef>
                <a:spcPts val="1200"/>
              </a:spcBef>
              <a:spcAft>
                <a:spcPts val="200"/>
              </a:spcAft>
              <a:buClr>
                <a:srgbClr val="3A81BA"/>
              </a:buClr>
              <a:buFont typeface="Wingdings" panose="05000000000000000000" pitchFamily="2" charset="2"/>
              <a:buChar char="Ø"/>
            </a:pPr>
            <a:r>
              <a:rPr lang="tr-TR" sz="2000" dirty="0" err="1">
                <a:latin typeface="+mn-lt"/>
              </a:rPr>
              <a:t>BDY’nin</a:t>
            </a:r>
            <a:r>
              <a:rPr lang="tr-TR" sz="2000" dirty="0">
                <a:latin typeface="+mn-lt"/>
              </a:rPr>
              <a:t> 36 </a:t>
            </a:r>
            <a:r>
              <a:rPr lang="tr-TR" sz="2000" dirty="0" err="1">
                <a:latin typeface="+mn-lt"/>
              </a:rPr>
              <a:t>ncı</a:t>
            </a:r>
            <a:r>
              <a:rPr lang="tr-TR" sz="2000" dirty="0">
                <a:latin typeface="+mn-lt"/>
              </a:rPr>
              <a:t> maddesinde belirtilen şekilde şeffaflık raporunun hazırlanmaması, zamanında Kurumumuza bildirilmemesi ve yayımlanmaması </a:t>
            </a:r>
            <a:r>
              <a:rPr lang="tr-TR" sz="2000" dirty="0">
                <a:solidFill>
                  <a:srgbClr val="FF0000"/>
                </a:solidFill>
                <a:latin typeface="Times New Roman" panose="02020603050405020304" pitchFamily="18" charset="0"/>
                <a:cs typeface="Times New Roman" panose="02020603050405020304" pitchFamily="18" charset="0"/>
              </a:rPr>
              <a:t>«Uyarı» </a:t>
            </a:r>
            <a:r>
              <a:rPr lang="tr-TR" sz="2000" dirty="0">
                <a:latin typeface="+mn-lt"/>
              </a:rPr>
              <a:t>yaptırımını    gerektirmektedir (</a:t>
            </a:r>
            <a:r>
              <a:rPr lang="tr-TR" sz="2000" dirty="0" err="1">
                <a:latin typeface="+mn-lt"/>
              </a:rPr>
              <a:t>BDY</a:t>
            </a:r>
            <a:r>
              <a:rPr lang="tr-TR" sz="2000" dirty="0">
                <a:latin typeface="+mn-lt"/>
              </a:rPr>
              <a:t> </a:t>
            </a:r>
            <a:r>
              <a:rPr lang="tr-TR" sz="2000" dirty="0" err="1">
                <a:latin typeface="+mn-lt"/>
              </a:rPr>
              <a:t>md.</a:t>
            </a:r>
            <a:r>
              <a:rPr lang="tr-TR" sz="2000" dirty="0">
                <a:latin typeface="+mn-lt"/>
              </a:rPr>
              <a:t> 40/1-j).</a:t>
            </a:r>
          </a:p>
          <a:p>
            <a:endParaRPr lang="tr-TR" dirty="0"/>
          </a:p>
        </p:txBody>
      </p:sp>
      <p:sp>
        <p:nvSpPr>
          <p:cNvPr id="4" name="Slayt Numarası Yer Tutucusu 3"/>
          <p:cNvSpPr>
            <a:spLocks noGrp="1"/>
          </p:cNvSpPr>
          <p:nvPr>
            <p:ph type="sldNum" idx="12"/>
          </p:nvPr>
        </p:nvSpPr>
        <p:spPr>
          <a:xfrm>
            <a:off x="7926285" y="648725"/>
            <a:ext cx="548700" cy="671399"/>
          </a:xfrm>
        </p:spPr>
        <p:txBody>
          <a:bodyPr/>
          <a:lstStyle/>
          <a:p>
            <a:pPr lvl="0">
              <a:spcBef>
                <a:spcPts val="0"/>
              </a:spcBef>
              <a:buNone/>
            </a:pPr>
            <a:fld id="{00000000-1234-1234-1234-123412341234}" type="slidenum">
              <a:rPr lang="en" smtClean="0"/>
              <a:t>38</a:t>
            </a:fld>
            <a:endParaRPr lang="en" dirty="0"/>
          </a:p>
        </p:txBody>
      </p:sp>
    </p:spTree>
    <p:extLst>
      <p:ext uri="{BB962C8B-B14F-4D97-AF65-F5344CB8AC3E}">
        <p14:creationId xmlns:p14="http://schemas.microsoft.com/office/powerpoint/2010/main" val="2735794522"/>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9475" y="863257"/>
            <a:ext cx="7131300" cy="671400"/>
          </a:xfrm>
        </p:spPr>
        <p:txBody>
          <a:bodyPr/>
          <a:lstStyle/>
          <a:p>
            <a:pPr algn="ctr"/>
            <a:r>
              <a:rPr lang="tr-TR" sz="2200" dirty="0" smtClean="0">
                <a:latin typeface="Times New Roman" panose="02020603050405020304" pitchFamily="18" charset="0"/>
                <a:cs typeface="Times New Roman" panose="02020603050405020304" pitchFamily="18" charset="0"/>
              </a:rPr>
              <a:t>Şeffaflık Raporları/Bulgular</a:t>
            </a:r>
            <a:r>
              <a:rPr lang="tr-TR" sz="2200" dirty="0">
                <a:solidFill>
                  <a:schemeClr val="tx1"/>
                </a:solidFill>
                <a:latin typeface="Times New Roman" panose="02020603050405020304" pitchFamily="18" charset="0"/>
                <a:cs typeface="Times New Roman" panose="02020603050405020304" pitchFamily="18" charset="0"/>
              </a:rPr>
              <a:t/>
            </a:r>
            <a:br>
              <a:rPr lang="tr-TR" sz="2200" dirty="0">
                <a:solidFill>
                  <a:schemeClr val="tx1"/>
                </a:solidFill>
                <a:latin typeface="Times New Roman" panose="02020603050405020304" pitchFamily="18" charset="0"/>
                <a:cs typeface="Times New Roman" panose="02020603050405020304" pitchFamily="18" charset="0"/>
              </a:rPr>
            </a:br>
            <a:endParaRPr lang="tr-TR" sz="2200" dirty="0">
              <a:solidFill>
                <a:schemeClr val="tx1"/>
              </a:solidFill>
            </a:endParaRPr>
          </a:p>
        </p:txBody>
      </p:sp>
      <p:sp>
        <p:nvSpPr>
          <p:cNvPr id="3" name="Metin Yer Tutucusu 2"/>
          <p:cNvSpPr>
            <a:spLocks noGrp="1"/>
          </p:cNvSpPr>
          <p:nvPr>
            <p:ph type="body" idx="1"/>
          </p:nvPr>
        </p:nvSpPr>
        <p:spPr>
          <a:xfrm>
            <a:off x="868381" y="1470713"/>
            <a:ext cx="7022316" cy="2974117"/>
          </a:xfrm>
        </p:spPr>
        <p:txBody>
          <a:bodyPr/>
          <a:lstStyle/>
          <a:p>
            <a:pPr marL="627063" lvl="1" indent="-452438" algn="just">
              <a:buFont typeface="Wingdings" panose="05000000000000000000" pitchFamily="2" charset="2"/>
              <a:buChar char="Ø"/>
            </a:pPr>
            <a:r>
              <a:rPr lang="tr-TR" sz="2000" dirty="0">
                <a:latin typeface="+mn-lt"/>
              </a:rPr>
              <a:t>4 denetim kuruluşunun şeffaflık raporlarını zamanında Kurumumuza bildirmediği, </a:t>
            </a:r>
          </a:p>
          <a:p>
            <a:pPr marL="627063" lvl="1" indent="-452438" algn="just">
              <a:buFont typeface="Wingdings" panose="05000000000000000000" pitchFamily="2" charset="2"/>
              <a:buChar char="Ø"/>
            </a:pPr>
            <a:r>
              <a:rPr lang="tr-TR" sz="2000" dirty="0">
                <a:latin typeface="+mn-lt"/>
              </a:rPr>
              <a:t>4 denetim kuruluşunun hazırladıkları şeffaflık raporlarını kendi internet sitelerinde yayımlamadıkları, </a:t>
            </a:r>
          </a:p>
          <a:p>
            <a:pPr marL="627063" lvl="1" indent="-452438" algn="just">
              <a:buFont typeface="Wingdings" panose="05000000000000000000" pitchFamily="2" charset="2"/>
              <a:buChar char="Ø"/>
            </a:pPr>
            <a:r>
              <a:rPr lang="tr-TR" sz="2000" dirty="0">
                <a:latin typeface="+mn-lt"/>
              </a:rPr>
              <a:t>64 denetim kuruluşunun ise şeffaflık raporlarını </a:t>
            </a:r>
            <a:r>
              <a:rPr lang="tr-TR" sz="2000" dirty="0" err="1">
                <a:latin typeface="+mn-lt"/>
              </a:rPr>
              <a:t>BDY’nin</a:t>
            </a:r>
            <a:r>
              <a:rPr lang="tr-TR" sz="2000" dirty="0">
                <a:latin typeface="+mn-lt"/>
              </a:rPr>
              <a:t> 36/2’nci maddesinde belirtilen bilgilerin tamamını içermeyecek şekilde hazırladığı,</a:t>
            </a:r>
          </a:p>
          <a:p>
            <a:pPr marL="411480" lvl="1" indent="0" algn="just">
              <a:buNone/>
            </a:pPr>
            <a:r>
              <a:rPr lang="tr-TR" sz="2000" dirty="0">
                <a:latin typeface="+mn-lt"/>
              </a:rPr>
              <a:t>tespit edilmiştir.</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39</a:t>
            </a:fld>
            <a:endParaRPr lang="en"/>
          </a:p>
        </p:txBody>
      </p:sp>
    </p:spTree>
    <p:extLst>
      <p:ext uri="{BB962C8B-B14F-4D97-AF65-F5344CB8AC3E}">
        <p14:creationId xmlns:p14="http://schemas.microsoft.com/office/powerpoint/2010/main" val="229753777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9475" y="648725"/>
            <a:ext cx="7131300" cy="671400"/>
          </a:xfrm>
        </p:spPr>
        <p:txBody>
          <a:bodyPr/>
          <a:lstStyle/>
          <a:p>
            <a:r>
              <a:rPr lang="tr-TR" sz="2400" dirty="0">
                <a:latin typeface="Times New Roman" panose="02020603050405020304" pitchFamily="18" charset="0"/>
                <a:cs typeface="Times New Roman" panose="02020603050405020304" pitchFamily="18" charset="0"/>
              </a:rPr>
              <a:t>Gözetim </a:t>
            </a:r>
            <a:r>
              <a:rPr lang="tr-TR" sz="2400" dirty="0" smtClean="0">
                <a:latin typeface="Times New Roman" panose="02020603050405020304" pitchFamily="18" charset="0"/>
                <a:cs typeface="Times New Roman" panose="02020603050405020304" pitchFamily="18" charset="0"/>
              </a:rPr>
              <a:t>Faaliyetleri</a:t>
            </a:r>
            <a:endParaRPr lang="tr-TR" sz="2400" dirty="0">
              <a:solidFill>
                <a:schemeClr val="bg1"/>
              </a:solidFill>
              <a:latin typeface="Times New Roman" panose="02020603050405020304" pitchFamily="18" charset="0"/>
              <a:cs typeface="Times New Roman" panose="02020603050405020304" pitchFamily="18" charset="0"/>
            </a:endParaRPr>
          </a:p>
        </p:txBody>
      </p:sp>
      <p:sp>
        <p:nvSpPr>
          <p:cNvPr id="3" name="Metin Yer Tutucusu 2"/>
          <p:cNvSpPr>
            <a:spLocks noGrp="1"/>
          </p:cNvSpPr>
          <p:nvPr>
            <p:ph type="body" idx="1"/>
          </p:nvPr>
        </p:nvSpPr>
        <p:spPr>
          <a:xfrm>
            <a:off x="909475" y="1434950"/>
            <a:ext cx="7288153" cy="2913246"/>
          </a:xfrm>
        </p:spPr>
        <p:txBody>
          <a:bodyPr/>
          <a:lstStyle/>
          <a:p>
            <a:pPr marL="342900" indent="-227013">
              <a:buFont typeface="Wingdings" panose="05000000000000000000" pitchFamily="2" charset="2"/>
              <a:buChar char="q"/>
            </a:pPr>
            <a:r>
              <a:rPr lang="tr-TR" sz="1800" dirty="0" smtClean="0"/>
              <a:t>Sözleşme </a:t>
            </a:r>
            <a:r>
              <a:rPr lang="tr-TR" sz="1800" dirty="0"/>
              <a:t>Bildirimleri</a:t>
            </a:r>
          </a:p>
          <a:p>
            <a:pPr marL="342900" indent="60325">
              <a:buFont typeface="Wingdings" panose="05000000000000000000" pitchFamily="2" charset="2"/>
              <a:buChar char="§"/>
            </a:pPr>
            <a:r>
              <a:rPr lang="tr-TR" sz="1800" dirty="0"/>
              <a:t>Asgari </a:t>
            </a:r>
            <a:r>
              <a:rPr lang="tr-TR" sz="1800" dirty="0" smtClean="0"/>
              <a:t>Unsurlar</a:t>
            </a:r>
          </a:p>
          <a:p>
            <a:pPr marL="342900" indent="60325">
              <a:buFont typeface="Wingdings" panose="05000000000000000000" pitchFamily="2" charset="2"/>
              <a:buChar char="§"/>
            </a:pPr>
            <a:r>
              <a:rPr lang="tr-TR" sz="1800" dirty="0" smtClean="0"/>
              <a:t>Sözleşmelerin </a:t>
            </a:r>
            <a:r>
              <a:rPr lang="tr-TR" sz="1800" dirty="0"/>
              <a:t>B</a:t>
            </a:r>
            <a:r>
              <a:rPr lang="tr-TR" sz="1800" dirty="0" smtClean="0"/>
              <a:t>ildirim Zamanı</a:t>
            </a:r>
            <a:endParaRPr lang="tr-TR" sz="1800" dirty="0"/>
          </a:p>
          <a:p>
            <a:pPr marL="342900" indent="3175">
              <a:buFont typeface="Wingdings" panose="05000000000000000000" pitchFamily="2" charset="2"/>
              <a:buChar char="§"/>
            </a:pPr>
            <a:r>
              <a:rPr lang="tr-TR" sz="1800" dirty="0"/>
              <a:t>Sözleşmelerde Oluşturulan Denetim </a:t>
            </a:r>
            <a:r>
              <a:rPr lang="tr-TR" sz="1800" dirty="0" smtClean="0"/>
              <a:t>Ekipleri</a:t>
            </a:r>
          </a:p>
          <a:p>
            <a:pPr marL="342900" indent="3175">
              <a:buFont typeface="Wingdings" panose="05000000000000000000" pitchFamily="2" charset="2"/>
              <a:buChar char="§"/>
            </a:pPr>
            <a:r>
              <a:rPr lang="tr-TR" sz="1800" dirty="0" smtClean="0"/>
              <a:t>Rotasyon Süreleri</a:t>
            </a:r>
            <a:endParaRPr lang="tr-TR" sz="1800" dirty="0"/>
          </a:p>
          <a:p>
            <a:pPr marL="342900" indent="3175">
              <a:buFont typeface="Wingdings" panose="05000000000000000000" pitchFamily="2" charset="2"/>
              <a:buChar char="§"/>
            </a:pPr>
            <a:r>
              <a:rPr lang="tr-TR" sz="1800" dirty="0"/>
              <a:t>Ortaklık ve İstihdam </a:t>
            </a:r>
            <a:r>
              <a:rPr lang="tr-TR" sz="1800" dirty="0" smtClean="0"/>
              <a:t>İlişkisi</a:t>
            </a:r>
            <a:endParaRPr lang="tr-TR" sz="2000" dirty="0" smtClean="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endParaRPr lang="tr-TR" sz="2000" dirty="0" smtClean="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01264110"/>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709780" y="1320124"/>
            <a:ext cx="7698864" cy="3325090"/>
          </a:xfrm>
        </p:spPr>
        <p:txBody>
          <a:bodyPr/>
          <a:lstStyle/>
          <a:p>
            <a:pPr marL="285750" indent="-285750" algn="just">
              <a:buFont typeface="Wingdings" panose="05000000000000000000" pitchFamily="2" charset="2"/>
              <a:buChar char="Ø"/>
            </a:pPr>
            <a:r>
              <a:rPr lang="tr-TR" sz="1600" dirty="0">
                <a:latin typeface="+mn-lt"/>
              </a:rPr>
              <a:t>Bu kapsamda aykırılık tespit edilen denetim kuruluşlarından savunma alınmıştır.</a:t>
            </a:r>
          </a:p>
          <a:p>
            <a:pPr marL="285750" indent="-285750" algn="just">
              <a:buFont typeface="Wingdings" panose="05000000000000000000" pitchFamily="2" charset="2"/>
              <a:buChar char="Ø"/>
            </a:pPr>
            <a:r>
              <a:rPr lang="tr-TR" sz="1600" dirty="0">
                <a:latin typeface="+mn-lt"/>
              </a:rPr>
              <a:t>Söz konusu denetim kuruluşları hakkında hazırlanan Gözetim Raporuna istinaden Kurulumuzun 16/12/2016  kararı ile, Denetim Kuruluşlarının </a:t>
            </a:r>
            <a:r>
              <a:rPr lang="tr-TR" sz="1600" dirty="0" err="1">
                <a:latin typeface="+mn-lt"/>
              </a:rPr>
              <a:t>BDY’nin</a:t>
            </a:r>
            <a:r>
              <a:rPr lang="tr-TR" sz="1600" dirty="0">
                <a:latin typeface="+mn-lt"/>
              </a:rPr>
              <a:t> 43’üncü maddesinin birinci fıkrası uyarınca kendilerine verilen süre içerisinde eksikliklerini tamamladıklarından;</a:t>
            </a:r>
          </a:p>
          <a:p>
            <a:pPr marL="813118" lvl="1" indent="-401638" algn="just">
              <a:buFont typeface="Wingdings" panose="05000000000000000000" pitchFamily="2" charset="2"/>
              <a:buChar char="Ø"/>
            </a:pPr>
            <a:r>
              <a:rPr lang="tr-TR" sz="1600" dirty="0">
                <a:latin typeface="+mn-lt"/>
              </a:rPr>
              <a:t>Herhangi bir yaptırım uygulanmamasına, </a:t>
            </a:r>
          </a:p>
          <a:p>
            <a:pPr marL="813118" lvl="1" indent="-401638" algn="just">
              <a:buFont typeface="Wingdings" panose="05000000000000000000" pitchFamily="2" charset="2"/>
              <a:buChar char="Ø"/>
            </a:pPr>
            <a:r>
              <a:rPr lang="tr-TR" sz="1600" dirty="0">
                <a:latin typeface="+mn-lt"/>
              </a:rPr>
              <a:t>Ancak ikaz edilmelerine, </a:t>
            </a:r>
          </a:p>
          <a:p>
            <a:pPr marL="813118" lvl="1" indent="-401638" algn="just">
              <a:buFont typeface="Wingdings" panose="05000000000000000000" pitchFamily="2" charset="2"/>
              <a:buChar char="Ø"/>
            </a:pPr>
            <a:r>
              <a:rPr lang="tr-TR" sz="1600" dirty="0">
                <a:latin typeface="+mn-lt"/>
              </a:rPr>
              <a:t>Şeffaflık raporlarının içerikleriyle ilgili tespit edilen eksiklikleri tamamlayan denetim kuruluşları ile ilgili olarak da aynı mahiyetteki hataların tekrar edip etmediğinin sonraki gözetim faaliyetlerinde değerlendirilmesine,</a:t>
            </a:r>
          </a:p>
          <a:p>
            <a:pPr marL="114300" indent="0" algn="just">
              <a:buNone/>
            </a:pPr>
            <a:r>
              <a:rPr lang="tr-TR" sz="1600" dirty="0">
                <a:latin typeface="+mn-lt"/>
              </a:rPr>
              <a:t>karar verilmiştir.</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40</a:t>
            </a:fld>
            <a:endParaRPr lang="en"/>
          </a:p>
        </p:txBody>
      </p:sp>
      <p:sp>
        <p:nvSpPr>
          <p:cNvPr id="7" name="Unvan 1"/>
          <p:cNvSpPr>
            <a:spLocks noGrp="1"/>
          </p:cNvSpPr>
          <p:nvPr>
            <p:ph type="title"/>
          </p:nvPr>
        </p:nvSpPr>
        <p:spPr>
          <a:xfrm>
            <a:off x="826348" y="505172"/>
            <a:ext cx="7131300" cy="671400"/>
          </a:xfrm>
        </p:spPr>
        <p:txBody>
          <a:bodyPr/>
          <a:lstStyle/>
          <a:p>
            <a:pPr algn="ctr"/>
            <a:r>
              <a:rPr lang="tr-TR" sz="2200" dirty="0" smtClean="0">
                <a:latin typeface="Times New Roman" panose="02020603050405020304" pitchFamily="18" charset="0"/>
                <a:cs typeface="Times New Roman" panose="02020603050405020304" pitchFamily="18" charset="0"/>
              </a:rPr>
              <a:t>Şeffaflık Raporları/Sonuçlar</a:t>
            </a:r>
            <a:endParaRPr lang="tr-TR" sz="2200" dirty="0">
              <a:solidFill>
                <a:schemeClr val="tx1"/>
              </a:solidFill>
            </a:endParaRPr>
          </a:p>
        </p:txBody>
      </p:sp>
    </p:spTree>
    <p:extLst>
      <p:ext uri="{BB962C8B-B14F-4D97-AF65-F5344CB8AC3E}">
        <p14:creationId xmlns:p14="http://schemas.microsoft.com/office/powerpoint/2010/main" val="1811641863"/>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6605" y="763549"/>
            <a:ext cx="7131300" cy="671400"/>
          </a:xfrm>
        </p:spPr>
        <p:txBody>
          <a:bodyPr/>
          <a:lstStyle/>
          <a:p>
            <a:pPr marL="114300" lvl="0" algn="ctr">
              <a:lnSpc>
                <a:spcPct val="90000"/>
              </a:lnSpc>
              <a:spcBef>
                <a:spcPts val="1200"/>
              </a:spcBef>
              <a:spcAft>
                <a:spcPts val="200"/>
              </a:spcAft>
            </a:pPr>
            <a:r>
              <a:rPr lang="tr-TR" sz="2200" dirty="0">
                <a:latin typeface="Times New Roman" panose="02020603050405020304" pitchFamily="18" charset="0"/>
                <a:cs typeface="Times New Roman" panose="02020603050405020304" pitchFamily="18" charset="0"/>
              </a:rPr>
              <a:t>E</a:t>
            </a:r>
            <a:r>
              <a:rPr lang="tr-TR" sz="2200" dirty="0" smtClean="0">
                <a:latin typeface="Times New Roman" panose="02020603050405020304" pitchFamily="18" charset="0"/>
                <a:cs typeface="Times New Roman" panose="02020603050405020304" pitchFamily="18" charset="0"/>
              </a:rPr>
              <a:t>) Denetim Raporları /</a:t>
            </a:r>
            <a:r>
              <a:rPr lang="tr-TR" sz="2200" dirty="0">
                <a:latin typeface="Times New Roman" panose="02020603050405020304" pitchFamily="18" charset="0"/>
                <a:cs typeface="Times New Roman" panose="02020603050405020304" pitchFamily="18" charset="0"/>
              </a:rPr>
              <a:t>Hukuki Dayanak</a:t>
            </a:r>
            <a:r>
              <a:rPr lang="tr-TR" sz="2000" kern="1200" dirty="0">
                <a:solidFill>
                  <a:srgbClr val="FF0000"/>
                </a:solidFill>
                <a:latin typeface="Times New Roman" panose="02020603050405020304" pitchFamily="18" charset="0"/>
                <a:ea typeface="+mn-ea"/>
                <a:cs typeface="Times New Roman" panose="02020603050405020304" pitchFamily="18" charset="0"/>
              </a:rPr>
              <a:t/>
            </a:r>
            <a:br>
              <a:rPr lang="tr-TR" sz="2000" kern="1200" dirty="0">
                <a:solidFill>
                  <a:srgbClr val="FF0000"/>
                </a:solidFill>
                <a:latin typeface="Times New Roman" panose="02020603050405020304" pitchFamily="18" charset="0"/>
                <a:ea typeface="+mn-ea"/>
                <a:cs typeface="Times New Roman" panose="02020603050405020304" pitchFamily="18" charset="0"/>
              </a:rPr>
            </a:br>
            <a:endParaRPr lang="tr-TR" dirty="0"/>
          </a:p>
        </p:txBody>
      </p:sp>
      <p:sp>
        <p:nvSpPr>
          <p:cNvPr id="3" name="Metin Yer Tutucusu 2"/>
          <p:cNvSpPr>
            <a:spLocks noGrp="1"/>
          </p:cNvSpPr>
          <p:nvPr>
            <p:ph type="body" idx="1"/>
          </p:nvPr>
        </p:nvSpPr>
        <p:spPr>
          <a:xfrm>
            <a:off x="920793" y="1434949"/>
            <a:ext cx="7394331" cy="2962389"/>
          </a:xfrm>
        </p:spPr>
        <p:txBody>
          <a:bodyPr/>
          <a:lstStyle/>
          <a:p>
            <a:pPr algn="just">
              <a:buNone/>
            </a:pPr>
            <a:r>
              <a:rPr lang="tr-TR" sz="1900" dirty="0" smtClean="0">
                <a:latin typeface="Times New Roman" panose="02020603050405020304" pitchFamily="18" charset="0"/>
                <a:cs typeface="Times New Roman" panose="02020603050405020304" pitchFamily="18" charset="0"/>
              </a:rPr>
              <a:t>      </a:t>
            </a:r>
            <a:endParaRPr lang="tr-TR" sz="2200" b="1" kern="1200" dirty="0">
              <a:solidFill>
                <a:schemeClr val="tx1"/>
              </a:solidFill>
              <a:latin typeface="Times New Roman" panose="02020603050405020304" pitchFamily="18" charset="0"/>
              <a:ea typeface="+mn-ea"/>
              <a:cs typeface="Times New Roman" panose="02020603050405020304" pitchFamily="18" charset="0"/>
              <a:sym typeface="Montserrat"/>
            </a:endParaRPr>
          </a:p>
          <a:p>
            <a:pPr marL="342900" indent="-342900" algn="just">
              <a:buFont typeface="Wingdings" panose="05000000000000000000" pitchFamily="2" charset="2"/>
              <a:buChar char="Ø"/>
            </a:pPr>
            <a:r>
              <a:rPr lang="tr-TR" sz="1800" dirty="0">
                <a:latin typeface="+mn-lt"/>
              </a:rPr>
              <a:t>Denetim kuruluşları ve denetçiler, denetim faaliyeti sonucunda Kurumumuzun belirlediği şekil ve esaslara uygun denetim raporu düzenlemek, denetim sonuçlarını 6102 sayılı Kanun ve </a:t>
            </a:r>
            <a:r>
              <a:rPr lang="tr-TR" sz="1800" dirty="0" err="1">
                <a:latin typeface="+mn-lt"/>
              </a:rPr>
              <a:t>BDY’de</a:t>
            </a:r>
            <a:r>
              <a:rPr lang="tr-TR" sz="1800" dirty="0">
                <a:latin typeface="+mn-lt"/>
              </a:rPr>
              <a:t> düzenlenen hükümlere uygun şekilde raporlayıp sunmak ve söz konusu raporları imza tarihinden itibaren 30 gün içinde Kurumumuza bildirmek zorundadır (BDY </a:t>
            </a:r>
            <a:r>
              <a:rPr lang="tr-TR" sz="1800" dirty="0" err="1">
                <a:latin typeface="+mn-lt"/>
              </a:rPr>
              <a:t>md.</a:t>
            </a:r>
            <a:r>
              <a:rPr lang="tr-TR" sz="1800" dirty="0">
                <a:latin typeface="+mn-lt"/>
              </a:rPr>
              <a:t> 30, </a:t>
            </a:r>
            <a:r>
              <a:rPr lang="tr-TR" sz="1800" dirty="0" err="1">
                <a:latin typeface="+mn-lt"/>
              </a:rPr>
              <a:t>md.</a:t>
            </a:r>
            <a:r>
              <a:rPr lang="tr-TR" sz="1800" dirty="0">
                <a:latin typeface="+mn-lt"/>
              </a:rPr>
              <a:t> 37/1-a, </a:t>
            </a:r>
            <a:r>
              <a:rPr lang="tr-TR" sz="1800" dirty="0" err="1">
                <a:latin typeface="+mn-lt"/>
              </a:rPr>
              <a:t>md.</a:t>
            </a:r>
            <a:r>
              <a:rPr lang="tr-TR" sz="1800" dirty="0">
                <a:latin typeface="+mn-lt"/>
              </a:rPr>
              <a:t> 34/1-b).</a:t>
            </a:r>
          </a:p>
          <a:p>
            <a:pPr marL="342900" indent="-342900" algn="just">
              <a:buFont typeface="Wingdings" panose="05000000000000000000" pitchFamily="2" charset="2"/>
              <a:buChar char="Ø"/>
            </a:pPr>
            <a:r>
              <a:rPr lang="tr-TR" sz="1800" dirty="0">
                <a:latin typeface="+mn-lt"/>
              </a:rPr>
              <a:t>Söz konusu hükümlere aykırı hareket edilmesi, </a:t>
            </a:r>
            <a:r>
              <a:rPr lang="tr-TR" sz="1900" b="1" dirty="0" smtClean="0">
                <a:solidFill>
                  <a:srgbClr val="FF0000"/>
                </a:solidFill>
                <a:latin typeface="Times New Roman" panose="02020603050405020304" pitchFamily="18" charset="0"/>
                <a:cs typeface="Times New Roman" panose="02020603050405020304" pitchFamily="18" charset="0"/>
              </a:rPr>
              <a:t>«</a:t>
            </a:r>
            <a:r>
              <a:rPr lang="tr-TR" sz="1900" b="1" dirty="0">
                <a:solidFill>
                  <a:srgbClr val="FF0000"/>
                </a:solidFill>
                <a:latin typeface="Times New Roman" panose="02020603050405020304" pitchFamily="18" charset="0"/>
                <a:cs typeface="Times New Roman" panose="02020603050405020304" pitchFamily="18" charset="0"/>
              </a:rPr>
              <a:t>uyarı» </a:t>
            </a:r>
            <a:r>
              <a:rPr lang="tr-TR" sz="1800" dirty="0">
                <a:latin typeface="+mn-lt"/>
              </a:rPr>
              <a:t>yaptırımını gerektirmektedir (BDY </a:t>
            </a:r>
            <a:r>
              <a:rPr lang="tr-TR" sz="1800" dirty="0" err="1">
                <a:latin typeface="+mn-lt"/>
              </a:rPr>
              <a:t>md.</a:t>
            </a:r>
            <a:r>
              <a:rPr lang="tr-TR" sz="1800" dirty="0">
                <a:latin typeface="+mn-lt"/>
              </a:rPr>
              <a:t> 40/1-l, </a:t>
            </a:r>
            <a:r>
              <a:rPr lang="tr-TR" sz="1800" dirty="0" err="1">
                <a:latin typeface="+mn-lt"/>
              </a:rPr>
              <a:t>md.</a:t>
            </a:r>
            <a:r>
              <a:rPr lang="tr-TR" sz="1800" dirty="0">
                <a:latin typeface="+mn-lt"/>
              </a:rPr>
              <a:t> 40/1-m, </a:t>
            </a:r>
            <a:r>
              <a:rPr lang="tr-TR" sz="1800" dirty="0" err="1">
                <a:latin typeface="+mn-lt"/>
              </a:rPr>
              <a:t>md.</a:t>
            </a:r>
            <a:r>
              <a:rPr lang="tr-TR" sz="1800" dirty="0">
                <a:latin typeface="+mn-lt"/>
              </a:rPr>
              <a:t> 40/1-ı)</a:t>
            </a:r>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41</a:t>
            </a:fld>
            <a:endParaRPr lang="en"/>
          </a:p>
        </p:txBody>
      </p:sp>
    </p:spTree>
    <p:extLst>
      <p:ext uri="{BB962C8B-B14F-4D97-AF65-F5344CB8AC3E}">
        <p14:creationId xmlns:p14="http://schemas.microsoft.com/office/powerpoint/2010/main" val="3828485224"/>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087049" y="1470712"/>
            <a:ext cx="6880380" cy="2914543"/>
          </a:xfrm>
        </p:spPr>
        <p:txBody>
          <a:bodyPr/>
          <a:lstStyle/>
          <a:p>
            <a:pPr algn="just">
              <a:buFont typeface="Wingdings" panose="05000000000000000000" pitchFamily="2" charset="2"/>
              <a:buChar char="Ø"/>
            </a:pPr>
            <a:r>
              <a:rPr lang="tr-TR" sz="1900" dirty="0" smtClean="0">
                <a:latin typeface="Times New Roman" panose="02020603050405020304" pitchFamily="18" charset="0"/>
                <a:cs typeface="Times New Roman" panose="02020603050405020304" pitchFamily="18" charset="0"/>
              </a:rPr>
              <a:t>  </a:t>
            </a:r>
            <a:r>
              <a:rPr lang="tr-TR" sz="2000" dirty="0">
                <a:latin typeface="+mn-lt"/>
              </a:rPr>
              <a:t>126 denetim kuruluşunun ve 56 denetçinin toplam 1206 adet denetim raporunu Kurumumuza bildirmediği,</a:t>
            </a:r>
          </a:p>
          <a:p>
            <a:pPr algn="just">
              <a:buNone/>
            </a:pPr>
            <a:endParaRPr lang="tr-TR" sz="2000" dirty="0">
              <a:latin typeface="+mn-lt"/>
            </a:endParaRPr>
          </a:p>
          <a:p>
            <a:pPr lvl="1" algn="just">
              <a:buFont typeface="Wingdings" panose="05000000000000000000" pitchFamily="2" charset="2"/>
              <a:buChar char="Ø"/>
            </a:pPr>
            <a:r>
              <a:rPr lang="tr-TR" sz="2000" dirty="0">
                <a:latin typeface="+mn-lt"/>
              </a:rPr>
              <a:t>  85 denetim kuruluşu ve  15 denetçi tarafından düzenlenen toplam 647  adet denetim raporunun bildiriminin ise zamanında yapılmadığı,</a:t>
            </a:r>
          </a:p>
          <a:p>
            <a:pPr lvl="1" algn="just">
              <a:buNone/>
            </a:pPr>
            <a:endParaRPr lang="tr-TR" sz="2000" dirty="0">
              <a:latin typeface="+mn-lt"/>
            </a:endParaRPr>
          </a:p>
          <a:p>
            <a:pPr lvl="1" algn="just">
              <a:buNone/>
            </a:pPr>
            <a:r>
              <a:rPr lang="tr-TR" sz="2000" dirty="0">
                <a:latin typeface="+mn-lt"/>
              </a:rPr>
              <a:t>tespit edilmiş olup; idari süreç devam etmektedir.</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42</a:t>
            </a:fld>
            <a:endParaRPr lang="en"/>
          </a:p>
        </p:txBody>
      </p:sp>
      <p:sp>
        <p:nvSpPr>
          <p:cNvPr id="6" name="Unvan 1"/>
          <p:cNvSpPr>
            <a:spLocks noGrp="1"/>
          </p:cNvSpPr>
          <p:nvPr>
            <p:ph type="title"/>
          </p:nvPr>
        </p:nvSpPr>
        <p:spPr>
          <a:xfrm>
            <a:off x="909475" y="799313"/>
            <a:ext cx="7131300" cy="671400"/>
          </a:xfrm>
        </p:spPr>
        <p:txBody>
          <a:bodyPr/>
          <a:lstStyle/>
          <a:p>
            <a:pPr algn="ctr"/>
            <a:r>
              <a:rPr lang="tr-TR" sz="2200" dirty="0">
                <a:latin typeface="Times New Roman" panose="02020603050405020304" pitchFamily="18" charset="0"/>
                <a:cs typeface="Times New Roman" panose="02020603050405020304" pitchFamily="18" charset="0"/>
              </a:rPr>
              <a:t>Denetim Raporları </a:t>
            </a:r>
            <a:r>
              <a:rPr lang="tr-TR" sz="2200" dirty="0" smtClean="0">
                <a:latin typeface="Times New Roman" panose="02020603050405020304" pitchFamily="18" charset="0"/>
                <a:cs typeface="Times New Roman" panose="02020603050405020304" pitchFamily="18" charset="0"/>
              </a:rPr>
              <a:t>/Bulgular ve Sonuçlar</a:t>
            </a:r>
            <a:r>
              <a:rPr lang="tr-TR" sz="1800" dirty="0">
                <a:solidFill>
                  <a:schemeClr val="tx1"/>
                </a:solidFill>
                <a:latin typeface="Times New Roman" panose="02020603050405020304" pitchFamily="18" charset="0"/>
                <a:cs typeface="Times New Roman" panose="02020603050405020304" pitchFamily="18" charset="0"/>
              </a:rPr>
              <a:t/>
            </a:r>
            <a:br>
              <a:rPr lang="tr-TR" sz="1800" dirty="0">
                <a:solidFill>
                  <a:schemeClr val="tx1"/>
                </a:solidFill>
                <a:latin typeface="Times New Roman" panose="02020603050405020304" pitchFamily="18" charset="0"/>
                <a:cs typeface="Times New Roman" panose="02020603050405020304" pitchFamily="18" charset="0"/>
              </a:rPr>
            </a:br>
            <a:endParaRPr lang="tr-TR" sz="1800" dirty="0">
              <a:solidFill>
                <a:schemeClr val="tx1"/>
              </a:solidFill>
            </a:endParaRPr>
          </a:p>
        </p:txBody>
      </p:sp>
    </p:spTree>
    <p:extLst>
      <p:ext uri="{BB962C8B-B14F-4D97-AF65-F5344CB8AC3E}">
        <p14:creationId xmlns:p14="http://schemas.microsoft.com/office/powerpoint/2010/main" val="258847014"/>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3722" y="629992"/>
            <a:ext cx="7367777" cy="690132"/>
          </a:xfrm>
        </p:spPr>
        <p:txBody>
          <a:bodyPr/>
          <a:lstStyle/>
          <a:p>
            <a:pPr marL="114300" lvl="0" algn="ctr">
              <a:lnSpc>
                <a:spcPct val="90000"/>
              </a:lnSpc>
              <a:spcBef>
                <a:spcPts val="1200"/>
              </a:spcBef>
              <a:spcAft>
                <a:spcPts val="200"/>
              </a:spcAft>
            </a:pPr>
            <a:r>
              <a:rPr lang="tr-TR" sz="1800" dirty="0">
                <a:latin typeface="Times New Roman" panose="02020603050405020304" pitchFamily="18" charset="0"/>
                <a:cs typeface="Times New Roman" panose="02020603050405020304" pitchFamily="18" charset="0"/>
              </a:rPr>
              <a:t>F</a:t>
            </a:r>
            <a:r>
              <a:rPr lang="tr-TR" sz="1800" dirty="0" smtClean="0">
                <a:latin typeface="Times New Roman" panose="02020603050405020304" pitchFamily="18" charset="0"/>
                <a:cs typeface="Times New Roman" panose="02020603050405020304" pitchFamily="18" charset="0"/>
              </a:rPr>
              <a:t>) Denetim Yaptırma Yükümlülüğü/Hukuki </a:t>
            </a:r>
            <a:r>
              <a:rPr lang="tr-TR" sz="1800" dirty="0">
                <a:latin typeface="Times New Roman" panose="02020603050405020304" pitchFamily="18" charset="0"/>
                <a:cs typeface="Times New Roman" panose="02020603050405020304" pitchFamily="18" charset="0"/>
              </a:rPr>
              <a:t>Dayanak</a:t>
            </a:r>
            <a:endParaRPr lang="tr-TR" sz="1800" dirty="0"/>
          </a:p>
        </p:txBody>
      </p:sp>
      <p:sp>
        <p:nvSpPr>
          <p:cNvPr id="3" name="Metin Yer Tutucusu 2"/>
          <p:cNvSpPr>
            <a:spLocks noGrp="1"/>
          </p:cNvSpPr>
          <p:nvPr>
            <p:ph type="body" idx="1"/>
          </p:nvPr>
        </p:nvSpPr>
        <p:spPr/>
        <p:txBody>
          <a:bodyPr/>
          <a:lstStyle/>
          <a:p>
            <a:pPr marL="114300" algn="just">
              <a:buNone/>
            </a:pPr>
            <a:r>
              <a:rPr lang="tr-TR" sz="2000" dirty="0" smtClean="0">
                <a:latin typeface="Times New Roman" panose="02020603050405020304" pitchFamily="18" charset="0"/>
                <a:cs typeface="Times New Roman" panose="02020603050405020304" pitchFamily="18" charset="0"/>
              </a:rPr>
              <a:t>     </a:t>
            </a:r>
            <a:endParaRPr lang="tr-TR" sz="2200" b="1" kern="1200" dirty="0">
              <a:solidFill>
                <a:schemeClr val="tx1"/>
              </a:solidFill>
              <a:latin typeface="Times New Roman" panose="02020603050405020304" pitchFamily="18" charset="0"/>
              <a:ea typeface="+mn-ea"/>
              <a:cs typeface="Times New Roman" panose="02020603050405020304" pitchFamily="18" charset="0"/>
              <a:sym typeface="Montserrat"/>
            </a:endParaRPr>
          </a:p>
          <a:p>
            <a:pPr marL="457200" indent="-342900" algn="just">
              <a:buFont typeface="Wingdings" panose="05000000000000000000" pitchFamily="2" charset="2"/>
              <a:buChar char="Ø"/>
            </a:pPr>
            <a:r>
              <a:rPr lang="tr-TR" sz="2000" dirty="0">
                <a:latin typeface="+mn-lt"/>
              </a:rPr>
              <a:t>Bağımsız denetime tabi olacak şirketler Bakanlar Kurulunca belirlenmektedir (TTK </a:t>
            </a:r>
            <a:r>
              <a:rPr lang="tr-TR" sz="2000" dirty="0" err="1">
                <a:latin typeface="+mn-lt"/>
              </a:rPr>
              <a:t>md.</a:t>
            </a:r>
            <a:r>
              <a:rPr lang="tr-TR" sz="2000" dirty="0">
                <a:latin typeface="+mn-lt"/>
              </a:rPr>
              <a:t> 397/4). </a:t>
            </a:r>
          </a:p>
          <a:p>
            <a:pPr marL="114300" algn="just">
              <a:buNone/>
            </a:pPr>
            <a:endParaRPr lang="tr-TR" sz="2000" dirty="0">
              <a:latin typeface="+mn-lt"/>
            </a:endParaRPr>
          </a:p>
          <a:p>
            <a:pPr marL="457200" indent="-342900" algn="just">
              <a:buFont typeface="Wingdings" panose="05000000000000000000" pitchFamily="2" charset="2"/>
              <a:buChar char="Ø"/>
            </a:pPr>
            <a:r>
              <a:rPr lang="tr-TR" sz="2000" dirty="0">
                <a:latin typeface="+mn-lt"/>
              </a:rPr>
              <a:t>Denetime tabi olduğu halde, denetlettirilmemiş finansal tablolar ile yönetim kurulunun yıllık faaliyet raporu düzenlenmemiş hükmündedir (TTK </a:t>
            </a:r>
            <a:r>
              <a:rPr lang="tr-TR" sz="2000" dirty="0" err="1">
                <a:latin typeface="+mn-lt"/>
              </a:rPr>
              <a:t>md.</a:t>
            </a:r>
            <a:r>
              <a:rPr lang="tr-TR" sz="2000" dirty="0">
                <a:latin typeface="+mn-lt"/>
              </a:rPr>
              <a:t> 397/2).</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43</a:t>
            </a:fld>
            <a:endParaRPr lang="en"/>
          </a:p>
        </p:txBody>
      </p:sp>
    </p:spTree>
    <p:extLst>
      <p:ext uri="{BB962C8B-B14F-4D97-AF65-F5344CB8AC3E}">
        <p14:creationId xmlns:p14="http://schemas.microsoft.com/office/powerpoint/2010/main" val="3340347169"/>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4598" y="696689"/>
            <a:ext cx="6996901" cy="671400"/>
          </a:xfrm>
        </p:spPr>
        <p:txBody>
          <a:bodyPr/>
          <a:lstStyle/>
          <a:p>
            <a:pPr algn="ctr"/>
            <a:r>
              <a:rPr lang="tr-TR" sz="2000" dirty="0">
                <a:latin typeface="Times New Roman" panose="02020603050405020304" pitchFamily="18" charset="0"/>
                <a:cs typeface="Times New Roman" panose="02020603050405020304" pitchFamily="18" charset="0"/>
              </a:rPr>
              <a:t>Denetim Yaptırma </a:t>
            </a:r>
            <a:r>
              <a:rPr lang="tr-TR" sz="2000" dirty="0" smtClean="0">
                <a:latin typeface="Times New Roman" panose="02020603050405020304" pitchFamily="18" charset="0"/>
                <a:cs typeface="Times New Roman" panose="02020603050405020304" pitchFamily="18" charset="0"/>
              </a:rPr>
              <a:t>Yükümlülüğü/Bulgular</a:t>
            </a:r>
            <a:endParaRPr lang="tr-TR" sz="2000" dirty="0"/>
          </a:p>
        </p:txBody>
      </p:sp>
      <p:sp>
        <p:nvSpPr>
          <p:cNvPr id="3" name="Metin Yer Tutucusu 2"/>
          <p:cNvSpPr>
            <a:spLocks noGrp="1"/>
          </p:cNvSpPr>
          <p:nvPr>
            <p:ph type="body" idx="1"/>
          </p:nvPr>
        </p:nvSpPr>
        <p:spPr>
          <a:xfrm>
            <a:off x="1010200" y="1438740"/>
            <a:ext cx="7131299" cy="2776309"/>
          </a:xfrm>
        </p:spPr>
        <p:txBody>
          <a:bodyPr/>
          <a:lstStyle/>
          <a:p>
            <a:pPr marL="457200" lvl="0" indent="-284163" algn="just">
              <a:buFont typeface="Wingdings" panose="05000000000000000000" pitchFamily="2" charset="2"/>
              <a:buChar char="Ø"/>
            </a:pPr>
            <a:r>
              <a:rPr lang="tr-TR" sz="2000" dirty="0">
                <a:latin typeface="+mn-lt"/>
              </a:rPr>
              <a:t>2015 faaliyet döneminde denetim yaptırma zorunluluğu bulunduğu halde bu yükümlülüğü yerine getirmeyen 561 Şirket,</a:t>
            </a:r>
          </a:p>
          <a:p>
            <a:pPr marL="173037" lvl="0" algn="just">
              <a:buNone/>
            </a:pPr>
            <a:endParaRPr lang="tr-TR" sz="2000" dirty="0">
              <a:latin typeface="+mn-lt"/>
            </a:endParaRPr>
          </a:p>
          <a:p>
            <a:pPr marL="460375" lvl="0" indent="-287338" algn="just">
              <a:buFont typeface="Wingdings" panose="05000000000000000000" pitchFamily="2" charset="2"/>
              <a:buChar char="Ø"/>
            </a:pPr>
            <a:r>
              <a:rPr lang="tr-TR" sz="2000" dirty="0">
                <a:latin typeface="+mn-lt"/>
              </a:rPr>
              <a:t>2016 faaliyet döneminde denetim yaptırma zorunluluğu bulunduğu halde bu yükümlülüğü yerine getirmeyen 865 Şirket,</a:t>
            </a:r>
          </a:p>
          <a:p>
            <a:pPr marL="114300" lvl="0" algn="just">
              <a:buNone/>
            </a:pPr>
            <a:r>
              <a:rPr lang="tr-TR" sz="2000" dirty="0">
                <a:latin typeface="+mn-lt"/>
              </a:rPr>
              <a:t>tespit edilmiştir.</a:t>
            </a:r>
          </a:p>
          <a:p>
            <a:endParaRPr lang="tr-TR" dirty="0"/>
          </a:p>
        </p:txBody>
      </p:sp>
      <p:sp>
        <p:nvSpPr>
          <p:cNvPr id="4" name="Slayt Numarası Yer Tutucusu 3"/>
          <p:cNvSpPr>
            <a:spLocks noGrp="1"/>
          </p:cNvSpPr>
          <p:nvPr>
            <p:ph type="sldNum" idx="12"/>
          </p:nvPr>
        </p:nvSpPr>
        <p:spPr>
          <a:xfrm>
            <a:off x="8141500" y="626038"/>
            <a:ext cx="548700" cy="671399"/>
          </a:xfrm>
        </p:spPr>
        <p:txBody>
          <a:bodyPr/>
          <a:lstStyle/>
          <a:p>
            <a:pPr lvl="0">
              <a:spcBef>
                <a:spcPts val="0"/>
              </a:spcBef>
              <a:buNone/>
            </a:pPr>
            <a:fld id="{00000000-1234-1234-1234-123412341234}" type="slidenum">
              <a:rPr lang="en" smtClean="0"/>
              <a:t>44</a:t>
            </a:fld>
            <a:endParaRPr lang="en" dirty="0"/>
          </a:p>
        </p:txBody>
      </p:sp>
    </p:spTree>
    <p:extLst>
      <p:ext uri="{BB962C8B-B14F-4D97-AF65-F5344CB8AC3E}">
        <p14:creationId xmlns:p14="http://schemas.microsoft.com/office/powerpoint/2010/main" val="940785782"/>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9150" y="683586"/>
            <a:ext cx="7131300" cy="671400"/>
          </a:xfrm>
        </p:spPr>
        <p:txBody>
          <a:bodyPr/>
          <a:lstStyle/>
          <a:p>
            <a:pPr algn="ctr"/>
            <a:r>
              <a:rPr lang="tr-TR" sz="2000" dirty="0">
                <a:latin typeface="Times New Roman" panose="02020603050405020304" pitchFamily="18" charset="0"/>
                <a:cs typeface="Times New Roman" panose="02020603050405020304" pitchFamily="18" charset="0"/>
              </a:rPr>
              <a:t>Denetim Yaptırma </a:t>
            </a:r>
            <a:r>
              <a:rPr lang="tr-TR" sz="2000" dirty="0" smtClean="0">
                <a:latin typeface="Times New Roman" panose="02020603050405020304" pitchFamily="18" charset="0"/>
                <a:cs typeface="Times New Roman" panose="02020603050405020304" pitchFamily="18" charset="0"/>
              </a:rPr>
              <a:t>Yükümlülüğü/Sonuçlar</a:t>
            </a:r>
            <a:endParaRPr lang="tr-TR" sz="2000" dirty="0"/>
          </a:p>
        </p:txBody>
      </p:sp>
      <p:sp>
        <p:nvSpPr>
          <p:cNvPr id="3" name="Metin Yer Tutucusu 2"/>
          <p:cNvSpPr>
            <a:spLocks noGrp="1"/>
          </p:cNvSpPr>
          <p:nvPr>
            <p:ph type="body" idx="1"/>
          </p:nvPr>
        </p:nvSpPr>
        <p:spPr>
          <a:xfrm>
            <a:off x="1010200" y="1470712"/>
            <a:ext cx="6989201" cy="2744337"/>
          </a:xfrm>
        </p:spPr>
        <p:txBody>
          <a:bodyPr/>
          <a:lstStyle/>
          <a:p>
            <a:pPr marL="457200" lvl="0" indent="-342900" algn="just">
              <a:buFont typeface="Wingdings" panose="05000000000000000000" pitchFamily="2" charset="2"/>
              <a:buChar char="Ø"/>
            </a:pPr>
            <a:r>
              <a:rPr lang="tr-TR" sz="2000" dirty="0">
                <a:latin typeface="+mn-lt"/>
              </a:rPr>
              <a:t>Denetim yaptırmayan bu şirketlere ilişkin bilgiler, gereğinin yapılması amacıyla Gümrük ve Ticaret Bakanlığına bildirilmiştir</a:t>
            </a:r>
            <a:r>
              <a:rPr lang="tr-TR" sz="2000" dirty="0" smtClean="0">
                <a:latin typeface="+mn-lt"/>
              </a:rPr>
              <a:t>.</a:t>
            </a:r>
            <a:endParaRPr lang="tr-TR" sz="2000" dirty="0">
              <a:latin typeface="+mn-lt"/>
            </a:endParaRP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45</a:t>
            </a:fld>
            <a:endParaRPr lang="en"/>
          </a:p>
        </p:txBody>
      </p:sp>
    </p:spTree>
    <p:extLst>
      <p:ext uri="{BB962C8B-B14F-4D97-AF65-F5344CB8AC3E}">
        <p14:creationId xmlns:p14="http://schemas.microsoft.com/office/powerpoint/2010/main" val="2604982014"/>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909475" y="1424676"/>
            <a:ext cx="7131300" cy="2780100"/>
          </a:xfrm>
        </p:spPr>
        <p:txBody>
          <a:bodyPr/>
          <a:lstStyle/>
          <a:p>
            <a:pPr marL="114300" lvl="0" algn="ctr">
              <a:lnSpc>
                <a:spcPct val="90000"/>
              </a:lnSpc>
              <a:spcBef>
                <a:spcPts val="1200"/>
              </a:spcBef>
              <a:spcAft>
                <a:spcPts val="200"/>
              </a:spcAft>
              <a:buClr>
                <a:srgbClr val="E48312"/>
              </a:buClr>
              <a:buNone/>
            </a:pPr>
            <a:endParaRPr lang="tr-TR" b="1" kern="1200" dirty="0" smtClean="0">
              <a:solidFill>
                <a:srgbClr val="FF0000"/>
              </a:solidFill>
              <a:latin typeface="Times New Roman" panose="02020603050405020304" pitchFamily="18" charset="0"/>
              <a:ea typeface="+mn-ea"/>
              <a:cs typeface="Times New Roman" panose="02020603050405020304" pitchFamily="18" charset="0"/>
            </a:endParaRPr>
          </a:p>
          <a:p>
            <a:pPr marL="114300" lvl="0" algn="ctr">
              <a:lnSpc>
                <a:spcPct val="90000"/>
              </a:lnSpc>
              <a:spcBef>
                <a:spcPts val="1200"/>
              </a:spcBef>
              <a:spcAft>
                <a:spcPts val="200"/>
              </a:spcAft>
              <a:buClr>
                <a:srgbClr val="E48312"/>
              </a:buClr>
              <a:buNone/>
            </a:pPr>
            <a:endParaRPr lang="tr-TR" b="1" kern="1200" dirty="0" smtClean="0">
              <a:solidFill>
                <a:srgbClr val="FF0000"/>
              </a:solidFill>
              <a:latin typeface="Times New Roman" panose="02020603050405020304" pitchFamily="18" charset="0"/>
              <a:ea typeface="+mn-ea"/>
              <a:cs typeface="Times New Roman" panose="02020603050405020304" pitchFamily="18" charset="0"/>
            </a:endParaRPr>
          </a:p>
          <a:p>
            <a:pPr marL="114300" lvl="0" algn="ctr">
              <a:lnSpc>
                <a:spcPct val="90000"/>
              </a:lnSpc>
              <a:spcBef>
                <a:spcPts val="1200"/>
              </a:spcBef>
              <a:spcAft>
                <a:spcPts val="200"/>
              </a:spcAft>
              <a:buClr>
                <a:srgbClr val="E48312"/>
              </a:buClr>
              <a:buNone/>
            </a:pPr>
            <a:r>
              <a:rPr lang="tr-TR" b="1" kern="1200" dirty="0" smtClean="0">
                <a:solidFill>
                  <a:schemeClr val="tx1"/>
                </a:solidFill>
                <a:latin typeface="Times New Roman" panose="02020603050405020304" pitchFamily="18" charset="0"/>
                <a:ea typeface="+mn-ea"/>
                <a:cs typeface="Times New Roman" panose="02020603050405020304" pitchFamily="18" charset="0"/>
              </a:rPr>
              <a:t>TEŞEKKÜR </a:t>
            </a:r>
            <a:r>
              <a:rPr lang="tr-TR" b="1" kern="1200" dirty="0">
                <a:solidFill>
                  <a:schemeClr val="tx1"/>
                </a:solidFill>
                <a:latin typeface="Times New Roman" panose="02020603050405020304" pitchFamily="18" charset="0"/>
                <a:ea typeface="+mn-ea"/>
                <a:cs typeface="Times New Roman" panose="02020603050405020304" pitchFamily="18" charset="0"/>
              </a:rPr>
              <a:t>EDERİM.</a:t>
            </a:r>
            <a:endParaRPr lang="tr-TR" kern="1200" dirty="0">
              <a:solidFill>
                <a:schemeClr val="tx1"/>
              </a:solidFill>
              <a:latin typeface="Times New Roman" panose="02020603050405020304" pitchFamily="18" charset="0"/>
              <a:ea typeface="+mn-ea"/>
              <a:cs typeface="Times New Roman" panose="02020603050405020304" pitchFamily="18" charset="0"/>
            </a:endParaRP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46</a:t>
            </a:fld>
            <a:endParaRPr lang="en"/>
          </a:p>
        </p:txBody>
      </p:sp>
    </p:spTree>
    <p:extLst>
      <p:ext uri="{BB962C8B-B14F-4D97-AF65-F5344CB8AC3E}">
        <p14:creationId xmlns:p14="http://schemas.microsoft.com/office/powerpoint/2010/main" val="429163609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dirty="0">
                <a:latin typeface="Times New Roman" panose="02020603050405020304" pitchFamily="18" charset="0"/>
                <a:cs typeface="Times New Roman" panose="02020603050405020304" pitchFamily="18" charset="0"/>
              </a:rPr>
              <a:t>Gözetim Faaliyetleri</a:t>
            </a:r>
            <a:endParaRPr lang="tr-TR" sz="2400" dirty="0"/>
          </a:p>
        </p:txBody>
      </p:sp>
      <p:sp>
        <p:nvSpPr>
          <p:cNvPr id="3" name="Metin Yer Tutucusu 2"/>
          <p:cNvSpPr>
            <a:spLocks noGrp="1"/>
          </p:cNvSpPr>
          <p:nvPr>
            <p:ph type="body" idx="1"/>
          </p:nvPr>
        </p:nvSpPr>
        <p:spPr>
          <a:xfrm>
            <a:off x="1010200" y="1434950"/>
            <a:ext cx="7131300" cy="2780100"/>
          </a:xfrm>
        </p:spPr>
        <p:txBody>
          <a:bodyPr/>
          <a:lstStyle/>
          <a:p>
            <a:pPr marL="342900" indent="-112713">
              <a:buFont typeface="Wingdings" panose="05000000000000000000" pitchFamily="2" charset="2"/>
              <a:buChar char="q"/>
            </a:pPr>
            <a:r>
              <a:rPr lang="tr-TR" sz="2000" dirty="0"/>
              <a:t>Gelir Bildirimleri</a:t>
            </a:r>
          </a:p>
          <a:p>
            <a:pPr marL="342900" indent="-112713">
              <a:buFont typeface="Wingdings" panose="05000000000000000000" pitchFamily="2" charset="2"/>
              <a:buChar char="q"/>
            </a:pPr>
            <a:r>
              <a:rPr lang="tr-TR" sz="2000" dirty="0"/>
              <a:t>Mesleki Sorumluluk Sigortası Bildirimleri</a:t>
            </a:r>
          </a:p>
          <a:p>
            <a:pPr marL="342900" indent="-112713">
              <a:buFont typeface="Wingdings" panose="05000000000000000000" pitchFamily="2" charset="2"/>
              <a:buChar char="q"/>
            </a:pPr>
            <a:r>
              <a:rPr lang="tr-TR" sz="2000" dirty="0"/>
              <a:t>Şeffaflık Raporları Bildirimleri</a:t>
            </a:r>
          </a:p>
          <a:p>
            <a:pPr marL="342900" indent="-112713">
              <a:buFont typeface="Wingdings" panose="05000000000000000000" pitchFamily="2" charset="2"/>
              <a:buChar char="q"/>
            </a:pPr>
            <a:r>
              <a:rPr lang="tr-TR" sz="2000" dirty="0"/>
              <a:t>Denetim Raporları Bildirimleri</a:t>
            </a:r>
          </a:p>
          <a:p>
            <a:pPr marL="460375" indent="-230188">
              <a:buFont typeface="Wingdings" panose="05000000000000000000" pitchFamily="2" charset="2"/>
              <a:buChar char="q"/>
            </a:pPr>
            <a:r>
              <a:rPr lang="tr-TR" sz="2000" dirty="0"/>
              <a:t>Denetim Yaptırma </a:t>
            </a:r>
            <a:r>
              <a:rPr lang="tr-TR" sz="2000" dirty="0" smtClean="0"/>
              <a:t>Yükümlüğü</a:t>
            </a:r>
            <a:endParaRPr lang="tr-TR" sz="20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59270933"/>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9615" y="1099249"/>
            <a:ext cx="7131300" cy="671400"/>
          </a:xfrm>
        </p:spPr>
        <p:txBody>
          <a:bodyPr/>
          <a:lstStyle/>
          <a:p>
            <a:pPr algn="ctr"/>
            <a:r>
              <a:rPr lang="tr-TR" sz="2200" dirty="0">
                <a:solidFill>
                  <a:schemeClr val="bg1"/>
                </a:solidFill>
                <a:latin typeface="Times New Roman" panose="02020603050405020304" pitchFamily="18" charset="0"/>
                <a:cs typeface="Times New Roman" panose="02020603050405020304" pitchFamily="18" charset="0"/>
              </a:rPr>
              <a:t>A</a:t>
            </a:r>
            <a:r>
              <a:rPr lang="tr-TR" sz="2200" dirty="0" smtClean="0">
                <a:solidFill>
                  <a:schemeClr val="bg1"/>
                </a:solidFill>
                <a:latin typeface="Times New Roman" panose="02020603050405020304" pitchFamily="18" charset="0"/>
                <a:cs typeface="Times New Roman" panose="02020603050405020304" pitchFamily="18" charset="0"/>
              </a:rPr>
              <a:t>) Sözleşme Bildirimleri</a:t>
            </a:r>
            <a:br>
              <a:rPr lang="tr-TR" sz="2200" dirty="0" smtClean="0">
                <a:solidFill>
                  <a:schemeClr val="bg1"/>
                </a:solidFill>
                <a:latin typeface="Times New Roman" panose="02020603050405020304" pitchFamily="18" charset="0"/>
                <a:cs typeface="Times New Roman" panose="02020603050405020304" pitchFamily="18" charset="0"/>
              </a:rPr>
            </a:br>
            <a:r>
              <a:rPr lang="tr-TR" sz="2200" dirty="0" smtClean="0">
                <a:solidFill>
                  <a:schemeClr val="bg1"/>
                </a:solidFill>
                <a:latin typeface="Times New Roman" panose="02020603050405020304" pitchFamily="18" charset="0"/>
                <a:cs typeface="Times New Roman" panose="02020603050405020304" pitchFamily="18" charset="0"/>
              </a:rPr>
              <a:t>1) </a:t>
            </a:r>
            <a:r>
              <a:rPr lang="tr-TR" sz="2200" kern="1200" dirty="0" smtClean="0">
                <a:solidFill>
                  <a:schemeClr val="bg1"/>
                </a:solidFill>
                <a:latin typeface="Times New Roman" panose="02020603050405020304" pitchFamily="18" charset="0"/>
                <a:ea typeface="+mn-ea"/>
                <a:cs typeface="Times New Roman" panose="02020603050405020304" pitchFamily="18" charset="0"/>
              </a:rPr>
              <a:t>Asgari Unsurlar/Hukuki Dayanak</a:t>
            </a:r>
            <a:r>
              <a:rPr lang="tr-TR" sz="2400" kern="1200" dirty="0">
                <a:solidFill>
                  <a:schemeClr val="tx1"/>
                </a:solidFill>
                <a:latin typeface="Times New Roman" panose="02020603050405020304" pitchFamily="18" charset="0"/>
                <a:ea typeface="+mn-ea"/>
                <a:cs typeface="Times New Roman" panose="02020603050405020304" pitchFamily="18" charset="0"/>
              </a:rPr>
              <a:t/>
            </a:r>
            <a:br>
              <a:rPr lang="tr-TR" sz="2400" kern="1200" dirty="0">
                <a:solidFill>
                  <a:schemeClr val="tx1"/>
                </a:solidFill>
                <a:latin typeface="Times New Roman" panose="02020603050405020304" pitchFamily="18" charset="0"/>
                <a:ea typeface="+mn-ea"/>
                <a:cs typeface="Times New Roman" panose="02020603050405020304" pitchFamily="18" charset="0"/>
              </a:rPr>
            </a:br>
            <a:endParaRPr lang="tr-TR" sz="2400" dirty="0"/>
          </a:p>
        </p:txBody>
      </p:sp>
      <p:sp>
        <p:nvSpPr>
          <p:cNvPr id="3" name="Metin Yer Tutucusu 2"/>
          <p:cNvSpPr>
            <a:spLocks noGrp="1"/>
          </p:cNvSpPr>
          <p:nvPr>
            <p:ph type="body" idx="1"/>
          </p:nvPr>
        </p:nvSpPr>
        <p:spPr>
          <a:xfrm>
            <a:off x="1010200" y="1434949"/>
            <a:ext cx="7131300" cy="2921293"/>
          </a:xfrm>
        </p:spPr>
        <p:txBody>
          <a:bodyPr/>
          <a:lstStyle/>
          <a:p>
            <a:pPr marL="114300" lvl="0" algn="just">
              <a:lnSpc>
                <a:spcPct val="90000"/>
              </a:lnSpc>
              <a:spcBef>
                <a:spcPts val="1200"/>
              </a:spcBef>
              <a:spcAft>
                <a:spcPts val="200"/>
              </a:spcAft>
              <a:buClrTx/>
              <a:buNone/>
            </a:pPr>
            <a:endParaRPr lang="tr-TR" sz="2000" b="1" kern="1200" dirty="0">
              <a:solidFill>
                <a:schemeClr val="tx1"/>
              </a:solidFill>
              <a:latin typeface="Times New Roman" panose="02020603050405020304" pitchFamily="18" charset="0"/>
              <a:ea typeface="+mn-ea"/>
              <a:cs typeface="Times New Roman" panose="02020603050405020304" pitchFamily="18" charset="0"/>
            </a:endParaRPr>
          </a:p>
          <a:p>
            <a:pPr marL="360363" indent="-360363" algn="just">
              <a:buFont typeface="Wingdings" panose="05000000000000000000" pitchFamily="2" charset="2"/>
              <a:buChar char="Ø"/>
            </a:pPr>
            <a:r>
              <a:rPr lang="tr-TR" sz="2000" dirty="0">
                <a:latin typeface="+mn-lt"/>
              </a:rPr>
              <a:t>Denetim sözleşmelerinin </a:t>
            </a:r>
            <a:r>
              <a:rPr lang="tr-TR" sz="2000" dirty="0" err="1">
                <a:latin typeface="+mn-lt"/>
              </a:rPr>
              <a:t>BDY’nin</a:t>
            </a:r>
            <a:r>
              <a:rPr lang="tr-TR" sz="2000" dirty="0">
                <a:latin typeface="+mn-lt"/>
              </a:rPr>
              <a:t> 29 uncu maddesinde belirtilen asgari unsurları içermesi zorunludur. (BDY  </a:t>
            </a:r>
            <a:r>
              <a:rPr lang="tr-TR" sz="2000" dirty="0" err="1">
                <a:latin typeface="+mn-lt"/>
              </a:rPr>
              <a:t>md.</a:t>
            </a:r>
            <a:r>
              <a:rPr lang="tr-TR" sz="2000" dirty="0">
                <a:latin typeface="+mn-lt"/>
              </a:rPr>
              <a:t> 29)</a:t>
            </a:r>
          </a:p>
          <a:p>
            <a:pPr algn="just">
              <a:buNone/>
            </a:pPr>
            <a:endParaRPr lang="tr-TR" sz="2000" dirty="0">
              <a:latin typeface="Times New Roman" panose="02020603050405020304" pitchFamily="18" charset="0"/>
              <a:cs typeface="Times New Roman" panose="02020603050405020304" pitchFamily="18" charset="0"/>
            </a:endParaRPr>
          </a:p>
          <a:p>
            <a:pPr marL="360363" indent="-360363" algn="just">
              <a:buFont typeface="Wingdings" panose="05000000000000000000" pitchFamily="2" charset="2"/>
              <a:buChar char="Ø"/>
            </a:pPr>
            <a:r>
              <a:rPr lang="tr-TR" sz="2000" dirty="0" err="1">
                <a:latin typeface="+mn-lt"/>
              </a:rPr>
              <a:t>BDY’nin</a:t>
            </a:r>
            <a:r>
              <a:rPr lang="tr-TR" sz="2000" dirty="0">
                <a:latin typeface="+mn-lt"/>
              </a:rPr>
              <a:t> 29 uncu maddesinde düzenlenen hükümlere aykırı hareket edilmesi</a:t>
            </a:r>
            <a:r>
              <a:rPr lang="tr-TR" sz="2000" dirty="0" smtClean="0">
                <a:latin typeface="Times New Roman" panose="02020603050405020304" pitchFamily="18" charset="0"/>
                <a:cs typeface="Times New Roman" panose="02020603050405020304" pitchFamily="18" charset="0"/>
              </a:rPr>
              <a:t> </a:t>
            </a:r>
            <a:r>
              <a:rPr lang="tr-TR" sz="2000" dirty="0" smtClean="0">
                <a:solidFill>
                  <a:srgbClr val="FF0000"/>
                </a:solidFill>
                <a:latin typeface="Times New Roman" panose="02020603050405020304" pitchFamily="18" charset="0"/>
                <a:cs typeface="Times New Roman" panose="02020603050405020304" pitchFamily="18" charset="0"/>
              </a:rPr>
              <a:t>«Uyarı</a:t>
            </a:r>
            <a:r>
              <a:rPr lang="tr-TR" sz="2000" dirty="0">
                <a:solidFill>
                  <a:srgbClr val="FF0000"/>
                </a:solidFill>
                <a:latin typeface="Times New Roman" panose="02020603050405020304" pitchFamily="18" charset="0"/>
                <a:cs typeface="Times New Roman" panose="02020603050405020304" pitchFamily="18" charset="0"/>
              </a:rPr>
              <a:t>» </a:t>
            </a:r>
            <a:r>
              <a:rPr lang="tr-TR" sz="2000" dirty="0">
                <a:latin typeface="+mn-lt"/>
              </a:rPr>
              <a:t>yaptırımını gerektirmektedir. (BDY  </a:t>
            </a:r>
            <a:r>
              <a:rPr lang="tr-TR" sz="2000" dirty="0" err="1">
                <a:latin typeface="+mn-lt"/>
              </a:rPr>
              <a:t>md.</a:t>
            </a:r>
            <a:r>
              <a:rPr lang="tr-TR" sz="2000" dirty="0">
                <a:latin typeface="+mn-lt"/>
              </a:rPr>
              <a:t> 40/1-ğ )</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spTree>
    <p:extLst>
      <p:ext uri="{BB962C8B-B14F-4D97-AF65-F5344CB8AC3E}">
        <p14:creationId xmlns:p14="http://schemas.microsoft.com/office/powerpoint/2010/main" val="2341148591"/>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1437" y="730413"/>
            <a:ext cx="7131300" cy="671400"/>
          </a:xfrm>
        </p:spPr>
        <p:txBody>
          <a:bodyPr/>
          <a:lstStyle/>
          <a:p>
            <a:pPr marL="114300" lvl="0" algn="ctr">
              <a:lnSpc>
                <a:spcPct val="90000"/>
              </a:lnSpc>
              <a:spcBef>
                <a:spcPts val="1200"/>
              </a:spcBef>
              <a:spcAft>
                <a:spcPts val="200"/>
              </a:spcAft>
            </a:pPr>
            <a:r>
              <a:rPr lang="tr-TR" sz="2400" kern="1200" dirty="0" smtClean="0">
                <a:solidFill>
                  <a:schemeClr val="bg1"/>
                </a:solidFill>
                <a:latin typeface="Times New Roman" panose="02020603050405020304" pitchFamily="18" charset="0"/>
                <a:ea typeface="+mn-ea"/>
                <a:cs typeface="Times New Roman" panose="02020603050405020304" pitchFamily="18" charset="0"/>
              </a:rPr>
              <a:t>Asgari Unsurlar/Bulgular</a:t>
            </a:r>
            <a:r>
              <a:rPr lang="tr-TR" sz="2600" kern="1200" dirty="0">
                <a:solidFill>
                  <a:srgbClr val="FF0000"/>
                </a:solidFill>
                <a:latin typeface="Times New Roman" panose="02020603050405020304" pitchFamily="18" charset="0"/>
                <a:ea typeface="+mn-ea"/>
                <a:cs typeface="Times New Roman" panose="02020603050405020304" pitchFamily="18" charset="0"/>
              </a:rPr>
              <a:t/>
            </a:r>
            <a:br>
              <a:rPr lang="tr-TR" sz="2600" kern="1200" dirty="0">
                <a:solidFill>
                  <a:srgbClr val="FF0000"/>
                </a:solidFill>
                <a:latin typeface="Times New Roman" panose="02020603050405020304" pitchFamily="18" charset="0"/>
                <a:ea typeface="+mn-ea"/>
                <a:cs typeface="Times New Roman" panose="02020603050405020304" pitchFamily="18" charset="0"/>
              </a:rPr>
            </a:br>
            <a:endParaRPr lang="tr-TR" dirty="0"/>
          </a:p>
        </p:txBody>
      </p:sp>
      <p:sp>
        <p:nvSpPr>
          <p:cNvPr id="3" name="Metin Yer Tutucusu 2"/>
          <p:cNvSpPr>
            <a:spLocks noGrp="1"/>
          </p:cNvSpPr>
          <p:nvPr>
            <p:ph type="body" idx="1"/>
          </p:nvPr>
        </p:nvSpPr>
        <p:spPr>
          <a:xfrm>
            <a:off x="965555" y="1483502"/>
            <a:ext cx="7174523" cy="2841918"/>
          </a:xfrm>
        </p:spPr>
        <p:txBody>
          <a:bodyPr/>
          <a:lstStyle/>
          <a:p>
            <a:pPr marL="360363" indent="-360363" algn="just">
              <a:buFont typeface="Wingdings" panose="05000000000000000000" pitchFamily="2" charset="2"/>
              <a:buChar char="Ø"/>
            </a:pPr>
            <a:r>
              <a:rPr lang="tr-TR" sz="2200" dirty="0">
                <a:latin typeface="+mn-lt"/>
              </a:rPr>
              <a:t>2014 yılı denetimlerine ait sözleşmeler gözetime tabi tutuldu. </a:t>
            </a:r>
          </a:p>
          <a:p>
            <a:pPr marL="360363" indent="-360363" algn="just">
              <a:buFont typeface="Wingdings" panose="05000000000000000000" pitchFamily="2" charset="2"/>
              <a:buChar char="Ø"/>
            </a:pPr>
            <a:r>
              <a:rPr lang="tr-TR" sz="2200" dirty="0">
                <a:latin typeface="+mn-lt"/>
              </a:rPr>
              <a:t>4027 sözleşmede asgari unsur yönünden eksiklik tespit edildi.</a:t>
            </a:r>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spTree>
    <p:extLst>
      <p:ext uri="{BB962C8B-B14F-4D97-AF65-F5344CB8AC3E}">
        <p14:creationId xmlns:p14="http://schemas.microsoft.com/office/powerpoint/2010/main" val="977743897"/>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9475" y="581550"/>
            <a:ext cx="7131300" cy="671400"/>
          </a:xfrm>
        </p:spPr>
        <p:txBody>
          <a:bodyPr/>
          <a:lstStyle/>
          <a:p>
            <a:pPr algn="ctr"/>
            <a:r>
              <a:rPr lang="tr-TR" sz="2400" kern="1200" dirty="0" smtClean="0">
                <a:latin typeface="Times New Roman" panose="02020603050405020304" pitchFamily="18" charset="0"/>
                <a:ea typeface="+mn-ea"/>
                <a:cs typeface="Times New Roman" panose="02020603050405020304" pitchFamily="18" charset="0"/>
              </a:rPr>
              <a:t>Asgari Unsurlar/Sonuçlar</a:t>
            </a:r>
            <a:endParaRPr lang="tr-TR" dirty="0"/>
          </a:p>
        </p:txBody>
      </p:sp>
      <p:sp>
        <p:nvSpPr>
          <p:cNvPr id="3" name="Metin Yer Tutucusu 2"/>
          <p:cNvSpPr>
            <a:spLocks noGrp="1"/>
          </p:cNvSpPr>
          <p:nvPr>
            <p:ph type="body" idx="1"/>
          </p:nvPr>
        </p:nvSpPr>
        <p:spPr/>
        <p:txBody>
          <a:bodyPr/>
          <a:lstStyle/>
          <a:p>
            <a:pPr marL="360363" indent="-360363" algn="just">
              <a:buFont typeface="Wingdings" panose="05000000000000000000" pitchFamily="2" charset="2"/>
              <a:buChar char="Ø"/>
            </a:pPr>
            <a:r>
              <a:rPr lang="tr-TR" sz="2200" dirty="0">
                <a:latin typeface="+mn-lt"/>
              </a:rPr>
              <a:t>Bu sözleşmeleri düzenleyen 52 denetçi ile 100 denetim kuruluşundan savunma alındı.</a:t>
            </a:r>
          </a:p>
          <a:p>
            <a:pPr marL="360363" indent="-360363" algn="just">
              <a:buFont typeface="Wingdings" panose="05000000000000000000" pitchFamily="2" charset="2"/>
              <a:buChar char="Ø"/>
            </a:pPr>
            <a:r>
              <a:rPr lang="tr-TR" sz="2200" dirty="0">
                <a:latin typeface="+mn-lt"/>
              </a:rPr>
              <a:t>Yapılan değerlendirmeler sonucunda Kurulumuzca, söz konusu eksiklikler ile 2015 ve 2016 yıllarına ilişkin denetim sözleşmelerinde var olan eksikliklerin giderilmesi için tüm denetim kuruluşlarına ve denetçilere 01/08/2016 tarihine kadar süre verildi.</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spTree>
    <p:extLst>
      <p:ext uri="{BB962C8B-B14F-4D97-AF65-F5344CB8AC3E}">
        <p14:creationId xmlns:p14="http://schemas.microsoft.com/office/powerpoint/2010/main" val="301878009"/>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9953" y="712669"/>
            <a:ext cx="7131300" cy="866609"/>
          </a:xfrm>
        </p:spPr>
        <p:txBody>
          <a:bodyPr/>
          <a:lstStyle/>
          <a:p>
            <a:pPr marL="114300" lvl="0" algn="ctr">
              <a:lnSpc>
                <a:spcPct val="90000"/>
              </a:lnSpc>
              <a:spcBef>
                <a:spcPts val="1200"/>
              </a:spcBef>
              <a:spcAft>
                <a:spcPts val="200"/>
              </a:spcAft>
            </a:pPr>
            <a:r>
              <a:rPr lang="tr-TR" sz="2200" kern="1200" dirty="0" smtClean="0">
                <a:solidFill>
                  <a:schemeClr val="bg1"/>
                </a:solidFill>
                <a:latin typeface="Times New Roman" panose="02020603050405020304" pitchFamily="18" charset="0"/>
                <a:ea typeface="+mn-ea"/>
                <a:cs typeface="Times New Roman" panose="02020603050405020304" pitchFamily="18" charset="0"/>
              </a:rPr>
              <a:t/>
            </a:r>
            <a:br>
              <a:rPr lang="tr-TR" sz="2200" kern="1200" dirty="0" smtClean="0">
                <a:solidFill>
                  <a:schemeClr val="bg1"/>
                </a:solidFill>
                <a:latin typeface="Times New Roman" panose="02020603050405020304" pitchFamily="18" charset="0"/>
                <a:ea typeface="+mn-ea"/>
                <a:cs typeface="Times New Roman" panose="02020603050405020304" pitchFamily="18" charset="0"/>
              </a:rPr>
            </a:br>
            <a:r>
              <a:rPr lang="tr-TR" sz="2200" kern="1200" dirty="0">
                <a:solidFill>
                  <a:schemeClr val="bg1"/>
                </a:solidFill>
                <a:latin typeface="Times New Roman" panose="02020603050405020304" pitchFamily="18" charset="0"/>
                <a:ea typeface="+mn-ea"/>
                <a:cs typeface="Times New Roman" panose="02020603050405020304" pitchFamily="18" charset="0"/>
              </a:rPr>
              <a:t>2</a:t>
            </a:r>
            <a:r>
              <a:rPr lang="tr-TR" sz="2200" kern="1200" dirty="0" smtClean="0">
                <a:solidFill>
                  <a:schemeClr val="bg1"/>
                </a:solidFill>
                <a:latin typeface="Times New Roman" panose="02020603050405020304" pitchFamily="18" charset="0"/>
                <a:ea typeface="+mn-ea"/>
                <a:cs typeface="Times New Roman" panose="02020603050405020304" pitchFamily="18" charset="0"/>
              </a:rPr>
              <a:t>)Bildirim Zamanı/Hukuki Dayanak</a:t>
            </a:r>
            <a:r>
              <a:rPr lang="tr-TR" sz="2000" kern="1200" dirty="0">
                <a:solidFill>
                  <a:schemeClr val="bg1"/>
                </a:solidFill>
                <a:latin typeface="Times New Roman" panose="02020603050405020304" pitchFamily="18" charset="0"/>
                <a:ea typeface="+mn-ea"/>
                <a:cs typeface="Times New Roman" panose="02020603050405020304" pitchFamily="18" charset="0"/>
              </a:rPr>
              <a:t/>
            </a:r>
            <a:br>
              <a:rPr lang="tr-TR" sz="2000" kern="1200" dirty="0">
                <a:solidFill>
                  <a:schemeClr val="bg1"/>
                </a:solidFill>
                <a:latin typeface="Times New Roman" panose="02020603050405020304" pitchFamily="18" charset="0"/>
                <a:ea typeface="+mn-ea"/>
                <a:cs typeface="Times New Roman" panose="02020603050405020304" pitchFamily="18" charset="0"/>
              </a:rPr>
            </a:br>
            <a:endParaRPr lang="tr-TR" dirty="0">
              <a:solidFill>
                <a:schemeClr val="bg1"/>
              </a:solidFill>
            </a:endParaRPr>
          </a:p>
        </p:txBody>
      </p:sp>
      <p:sp>
        <p:nvSpPr>
          <p:cNvPr id="3" name="Metin Yer Tutucusu 2"/>
          <p:cNvSpPr>
            <a:spLocks noGrp="1"/>
          </p:cNvSpPr>
          <p:nvPr>
            <p:ph type="body" idx="1"/>
          </p:nvPr>
        </p:nvSpPr>
        <p:spPr/>
        <p:txBody>
          <a:bodyPr/>
          <a:lstStyle/>
          <a:p>
            <a:pPr algn="just">
              <a:buNone/>
            </a:pPr>
            <a:endParaRPr lang="tr-TR" sz="2000" b="1" kern="1200" dirty="0">
              <a:solidFill>
                <a:schemeClr val="tx1"/>
              </a:solidFill>
              <a:latin typeface="Times New Roman" panose="02020603050405020304" pitchFamily="18" charset="0"/>
              <a:ea typeface="+mn-ea"/>
              <a:cs typeface="Times New Roman" panose="02020603050405020304" pitchFamily="18" charset="0"/>
              <a:sym typeface="Montserrat"/>
            </a:endParaRPr>
          </a:p>
          <a:p>
            <a:pPr marL="452438" indent="-452438" algn="just">
              <a:buFont typeface="Wingdings" panose="05000000000000000000" pitchFamily="2" charset="2"/>
              <a:buChar char="Ø"/>
            </a:pPr>
            <a:r>
              <a:rPr lang="tr-TR" sz="2000" dirty="0">
                <a:latin typeface="+mn-lt"/>
              </a:rPr>
              <a:t>Sözleşmelerin imza tarihinden itibaren 30 gün içerisinde Kurumumuza bildirilmesi zorunludur. (BDY </a:t>
            </a:r>
            <a:r>
              <a:rPr lang="tr-TR" sz="2000" dirty="0" err="1">
                <a:latin typeface="+mn-lt"/>
              </a:rPr>
              <a:t>md.</a:t>
            </a:r>
            <a:r>
              <a:rPr lang="tr-TR" sz="2000" dirty="0">
                <a:latin typeface="+mn-lt"/>
              </a:rPr>
              <a:t> 34/1-b)</a:t>
            </a:r>
          </a:p>
          <a:p>
            <a:pPr marL="114300" indent="0" algn="just">
              <a:buNone/>
            </a:pPr>
            <a:endParaRPr lang="tr-TR" sz="2000" dirty="0">
              <a:latin typeface="Times New Roman" panose="02020603050405020304" pitchFamily="18" charset="0"/>
              <a:cs typeface="Times New Roman" panose="02020603050405020304" pitchFamily="18" charset="0"/>
            </a:endParaRPr>
          </a:p>
          <a:p>
            <a:pPr marL="452438" indent="-452438" algn="just">
              <a:buFont typeface="Wingdings" panose="05000000000000000000" pitchFamily="2" charset="2"/>
              <a:buChar char="Ø"/>
            </a:pPr>
            <a:r>
              <a:rPr lang="tr-TR" sz="2000" dirty="0">
                <a:latin typeface="+mn-lt"/>
              </a:rPr>
              <a:t>Kurumumuza yapılacak bildirimlerin zamanında, tam  ve doğru olarak yerine getirilmemesi </a:t>
            </a:r>
            <a:r>
              <a:rPr lang="tr-TR" sz="2000" dirty="0" smtClean="0">
                <a:solidFill>
                  <a:srgbClr val="FF0000"/>
                </a:solidFill>
                <a:latin typeface="Times New Roman" panose="02020603050405020304" pitchFamily="18" charset="0"/>
                <a:cs typeface="Times New Roman" panose="02020603050405020304" pitchFamily="18" charset="0"/>
              </a:rPr>
              <a:t>«Uyarı</a:t>
            </a:r>
            <a:r>
              <a:rPr lang="tr-TR" sz="2000" dirty="0">
                <a:solidFill>
                  <a:srgbClr val="FF0000"/>
                </a:solidFill>
                <a:latin typeface="Times New Roman" panose="02020603050405020304" pitchFamily="18" charset="0"/>
                <a:cs typeface="Times New Roman" panose="02020603050405020304" pitchFamily="18" charset="0"/>
              </a:rPr>
              <a:t>» </a:t>
            </a:r>
            <a:r>
              <a:rPr lang="tr-TR" sz="2000" dirty="0">
                <a:latin typeface="+mn-lt"/>
              </a:rPr>
              <a:t>yaptırımını    gerektirmektedir. (BDY </a:t>
            </a:r>
            <a:r>
              <a:rPr lang="tr-TR" sz="2000" dirty="0" err="1">
                <a:latin typeface="+mn-lt"/>
              </a:rPr>
              <a:t>md.</a:t>
            </a:r>
            <a:r>
              <a:rPr lang="tr-TR" sz="2000" dirty="0">
                <a:latin typeface="+mn-lt"/>
              </a:rPr>
              <a:t> 40/1-ı)</a:t>
            </a:r>
          </a:p>
          <a:p>
            <a:endParaRPr lang="tr-TR" dirty="0"/>
          </a:p>
        </p:txBody>
      </p:sp>
      <p:sp>
        <p:nvSpPr>
          <p:cNvPr id="4" name="Slayt Numarası Yer Tutucusu 3"/>
          <p:cNvSpPr>
            <a:spLocks noGrp="1"/>
          </p:cNvSpPr>
          <p:nvPr>
            <p:ph type="sldNum" idx="12"/>
          </p:nvPr>
        </p:nvSpPr>
        <p:spPr/>
        <p:txBody>
          <a:bodyPr/>
          <a:lstStyle/>
          <a:p>
            <a:pPr lvl="0">
              <a:spcBef>
                <a:spcPts val="0"/>
              </a:spcBef>
              <a:buNone/>
            </a:pPr>
            <a:fld id="{00000000-1234-1234-1234-123412341234}" type="slidenum">
              <a:rPr lang="en" smtClean="0"/>
              <a:t>9</a:t>
            </a:fld>
            <a:endParaRPr lang="en"/>
          </a:p>
        </p:txBody>
      </p:sp>
    </p:spTree>
    <p:extLst>
      <p:ext uri="{BB962C8B-B14F-4D97-AF65-F5344CB8AC3E}">
        <p14:creationId xmlns:p14="http://schemas.microsoft.com/office/powerpoint/2010/main" val="712025975"/>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Grem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Özel 2">
      <a:majorFont>
        <a:latin typeface="Calibri"/>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2912</TotalTime>
  <Words>1918</Words>
  <Application>Microsoft Office PowerPoint</Application>
  <PresentationFormat>Ekran Gösterisi (16:9)</PresentationFormat>
  <Paragraphs>254</Paragraphs>
  <Slides>46</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46</vt:i4>
      </vt:variant>
    </vt:vector>
  </HeadingPairs>
  <TitlesOfParts>
    <vt:vector size="52" baseType="lpstr">
      <vt:lpstr>Arial</vt:lpstr>
      <vt:lpstr>Times New Roman</vt:lpstr>
      <vt:lpstr>Wingdings</vt:lpstr>
      <vt:lpstr>Source Sans Pro</vt:lpstr>
      <vt:lpstr>Montserrat</vt:lpstr>
      <vt:lpstr>Gremio template</vt:lpstr>
      <vt:lpstr>PowerPoint Sunusu</vt:lpstr>
      <vt:lpstr>Doğru ve Güvenilir Finansal Bilgi İçin Hukuki Altyapı</vt:lpstr>
      <vt:lpstr> Gözetim Faaliyeti Nedir ?</vt:lpstr>
      <vt:lpstr>Gözetim Faaliyetleri</vt:lpstr>
      <vt:lpstr>Gözetim Faaliyetleri</vt:lpstr>
      <vt:lpstr>A) Sözleşme Bildirimleri 1) Asgari Unsurlar/Hukuki Dayanak </vt:lpstr>
      <vt:lpstr>Asgari Unsurlar/Bulgular </vt:lpstr>
      <vt:lpstr>Asgari Unsurlar/Sonuçlar</vt:lpstr>
      <vt:lpstr> 2)Bildirim Zamanı/Hukuki Dayanak </vt:lpstr>
      <vt:lpstr>Bildirim Zamanı/Bulgular </vt:lpstr>
      <vt:lpstr>Bildirim Zamanı/Sonuçlar</vt:lpstr>
      <vt:lpstr>Sözleşme Bildirimleri 3)Denetim Ekipleri/Konular </vt:lpstr>
      <vt:lpstr>3-a) Denetim Yapmaya Yetkili Olunan Alanlar/Hukuki Dayanak</vt:lpstr>
      <vt:lpstr>3-a) Denetim Yapmaya Yetkili Olunan Alanlar/Bulgular  </vt:lpstr>
      <vt:lpstr>3-a) Denetim Yapmaya Yetkili Olunan Alanlar/Sonuçlar</vt:lpstr>
      <vt:lpstr>3-b) Denetçilik Durumu/Hukuki Dayanak</vt:lpstr>
      <vt:lpstr>3-b)Denetçilik Durumu/Bulgular</vt:lpstr>
      <vt:lpstr>3-b) Denetçilik Durumu/Sonuçlar</vt:lpstr>
      <vt:lpstr>3-c) Sorumlu Denetçilik/Hukuki Dayanak</vt:lpstr>
      <vt:lpstr>3-c) Sorumlu Denetçilik/Bulgular </vt:lpstr>
      <vt:lpstr>3-c) Sorumlu Denetçilik/Sonuçlar </vt:lpstr>
      <vt:lpstr>Sözleşme Bildirimleri 4) Rotasyon/Hukuki Dayanak </vt:lpstr>
      <vt:lpstr>Rotasyon/Bulgular</vt:lpstr>
      <vt:lpstr>Rotasyon/Sonuçlar</vt:lpstr>
      <vt:lpstr>Sözleşme Bildirimleri 5) Ortaklık ve İstihdam İlişkisi/Hukuki Dayanak </vt:lpstr>
      <vt:lpstr>Ortaklık ve İstihdam İlişkisi/Bulgular</vt:lpstr>
      <vt:lpstr>Ortaklık ve İstihdam İlişkisi/Sonuçlar</vt:lpstr>
      <vt:lpstr>B) Gelir Bildirimleri/Hukuki Dayanak </vt:lpstr>
      <vt:lpstr>Gelir Bildirimleri/Hukuki Dayanak</vt:lpstr>
      <vt:lpstr>Gelir Bildirimleri/Bulgular</vt:lpstr>
      <vt:lpstr>Gelir Bildirimleri/Sonuçlar</vt:lpstr>
      <vt:lpstr>C) Mesleki Sorumluluk Sigortası/Hukuki Dayanak </vt:lpstr>
      <vt:lpstr>C) Mesleki Sorumluluk Sigortası/Hukuki Dayanak </vt:lpstr>
      <vt:lpstr>Mesleki Sorumluluk Sigortası/Bulgular</vt:lpstr>
      <vt:lpstr>Mesleki Sorumluluk Sigortası/Sonuçlar</vt:lpstr>
      <vt:lpstr>Mesleki Sorumluluk Sigortası/Sonuçlar</vt:lpstr>
      <vt:lpstr>D)Şeffaflık Raporları/Hukuki Dayanak </vt:lpstr>
      <vt:lpstr>Şeffaflık Raporları/Hukuki Dayanak</vt:lpstr>
      <vt:lpstr>Şeffaflık Raporları/Bulgular </vt:lpstr>
      <vt:lpstr>Şeffaflık Raporları/Sonuçlar</vt:lpstr>
      <vt:lpstr>E) Denetim Raporları /Hukuki Dayanak </vt:lpstr>
      <vt:lpstr>Denetim Raporları /Bulgular ve Sonuçlar </vt:lpstr>
      <vt:lpstr>F) Denetim Yaptırma Yükümlülüğü/Hukuki Dayanak</vt:lpstr>
      <vt:lpstr>Denetim Yaptırma Yükümlülüğü/Bulgular</vt:lpstr>
      <vt:lpstr>Denetim Yaptırma Yükümlülüğü/Sonuçlar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Vergi Konseyi</dc:title>
  <dc:creator>Fatih Yalçın METE</dc:creator>
  <cp:lastModifiedBy>Dervis ALTINOK</cp:lastModifiedBy>
  <cp:revision>359</cp:revision>
  <dcterms:modified xsi:type="dcterms:W3CDTF">2017-05-11T11:13:35Z</dcterms:modified>
</cp:coreProperties>
</file>